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52"/>
  </p:notesMasterIdLst>
  <p:sldIdLst>
    <p:sldId id="256" r:id="rId2"/>
    <p:sldId id="257" r:id="rId3"/>
    <p:sldId id="276" r:id="rId4"/>
    <p:sldId id="277" r:id="rId5"/>
    <p:sldId id="423" r:id="rId6"/>
    <p:sldId id="425" r:id="rId7"/>
    <p:sldId id="429" r:id="rId8"/>
    <p:sldId id="430" r:id="rId9"/>
    <p:sldId id="431" r:id="rId10"/>
    <p:sldId id="410" r:id="rId11"/>
    <p:sldId id="394" r:id="rId12"/>
    <p:sldId id="395" r:id="rId13"/>
    <p:sldId id="413" r:id="rId14"/>
    <p:sldId id="321" r:id="rId15"/>
    <p:sldId id="422" r:id="rId16"/>
    <p:sldId id="282" r:id="rId17"/>
    <p:sldId id="417" r:id="rId18"/>
    <p:sldId id="416" r:id="rId19"/>
    <p:sldId id="415" r:id="rId20"/>
    <p:sldId id="407" r:id="rId21"/>
    <p:sldId id="406" r:id="rId22"/>
    <p:sldId id="412" r:id="rId23"/>
    <p:sldId id="333" r:id="rId24"/>
    <p:sldId id="332" r:id="rId25"/>
    <p:sldId id="419" r:id="rId26"/>
    <p:sldId id="408" r:id="rId27"/>
    <p:sldId id="409" r:id="rId28"/>
    <p:sldId id="414" r:id="rId29"/>
    <p:sldId id="420" r:id="rId30"/>
    <p:sldId id="421" r:id="rId31"/>
    <p:sldId id="382" r:id="rId32"/>
    <p:sldId id="383" r:id="rId33"/>
    <p:sldId id="432" r:id="rId34"/>
    <p:sldId id="268" r:id="rId35"/>
    <p:sldId id="269" r:id="rId36"/>
    <p:sldId id="401" r:id="rId37"/>
    <p:sldId id="433" r:id="rId38"/>
    <p:sldId id="360" r:id="rId39"/>
    <p:sldId id="363" r:id="rId40"/>
    <p:sldId id="270" r:id="rId41"/>
    <p:sldId id="428" r:id="rId42"/>
    <p:sldId id="404" r:id="rId43"/>
    <p:sldId id="290" r:id="rId44"/>
    <p:sldId id="411" r:id="rId45"/>
    <p:sldId id="396" r:id="rId46"/>
    <p:sldId id="426" r:id="rId47"/>
    <p:sldId id="397" r:id="rId48"/>
    <p:sldId id="398" r:id="rId49"/>
    <p:sldId id="400" r:id="rId50"/>
    <p:sldId id="390"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Раздел по умолчанию" id="{FE87876D-43F7-4A18-B9F8-2D617F69805A}">
          <p14:sldIdLst>
            <p14:sldId id="256"/>
            <p14:sldId id="257"/>
            <p14:sldId id="276"/>
            <p14:sldId id="277"/>
            <p14:sldId id="354"/>
            <p14:sldId id="302"/>
            <p14:sldId id="356"/>
            <p14:sldId id="355"/>
            <p14:sldId id="305"/>
            <p14:sldId id="308"/>
            <p14:sldId id="309"/>
            <p14:sldId id="310"/>
            <p14:sldId id="311"/>
            <p14:sldId id="312"/>
            <p14:sldId id="313"/>
            <p14:sldId id="314"/>
            <p14:sldId id="315"/>
            <p14:sldId id="316"/>
            <p14:sldId id="317"/>
            <p14:sldId id="341"/>
            <p14:sldId id="375"/>
            <p14:sldId id="340"/>
            <p14:sldId id="318"/>
            <p14:sldId id="319"/>
            <p14:sldId id="323"/>
            <p14:sldId id="321"/>
            <p14:sldId id="320"/>
            <p14:sldId id="280"/>
            <p14:sldId id="324"/>
            <p14:sldId id="357"/>
            <p14:sldId id="358"/>
            <p14:sldId id="282"/>
            <p14:sldId id="342"/>
            <p14:sldId id="326"/>
            <p14:sldId id="376"/>
            <p14:sldId id="377"/>
            <p14:sldId id="327"/>
            <p14:sldId id="283"/>
            <p14:sldId id="359"/>
            <p14:sldId id="329"/>
            <p14:sldId id="328"/>
            <p14:sldId id="343"/>
            <p14:sldId id="344"/>
            <p14:sldId id="386"/>
            <p14:sldId id="380"/>
            <p14:sldId id="381"/>
            <p14:sldId id="281"/>
            <p14:sldId id="345"/>
            <p14:sldId id="346"/>
            <p14:sldId id="331"/>
            <p14:sldId id="347"/>
            <p14:sldId id="387"/>
            <p14:sldId id="333"/>
            <p14:sldId id="332"/>
            <p14:sldId id="382"/>
            <p14:sldId id="383"/>
            <p14:sldId id="388"/>
            <p14:sldId id="385"/>
            <p14:sldId id="335"/>
            <p14:sldId id="348"/>
            <p14:sldId id="336"/>
            <p14:sldId id="349"/>
            <p14:sldId id="337"/>
            <p14:sldId id="351"/>
            <p14:sldId id="338"/>
            <p14:sldId id="339"/>
            <p14:sldId id="268"/>
            <p14:sldId id="296"/>
            <p14:sldId id="301"/>
            <p14:sldId id="269"/>
            <p14:sldId id="362"/>
            <p14:sldId id="360"/>
            <p14:sldId id="361"/>
            <p14:sldId id="363"/>
            <p14:sldId id="275"/>
            <p14:sldId id="364"/>
            <p14:sldId id="270"/>
            <p14:sldId id="365"/>
            <p14:sldId id="366"/>
            <p14:sldId id="271"/>
            <p14:sldId id="367"/>
            <p14:sldId id="368"/>
            <p14:sldId id="272"/>
            <p14:sldId id="370"/>
            <p14:sldId id="374"/>
            <p14:sldId id="369"/>
            <p14:sldId id="274"/>
            <p14:sldId id="371"/>
            <p14:sldId id="290"/>
            <p14:sldId id="294"/>
            <p14:sldId id="372"/>
            <p14:sldId id="292"/>
            <p14:sldId id="303"/>
            <p14:sldId id="304"/>
            <p14:sldId id="295"/>
            <p14:sldId id="389"/>
            <p14:sldId id="3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713" autoAdjust="0"/>
  </p:normalViewPr>
  <p:slideViewPr>
    <p:cSldViewPr>
      <p:cViewPr>
        <p:scale>
          <a:sx n="100" d="100"/>
          <a:sy n="100" d="100"/>
        </p:scale>
        <p:origin x="-1944" y="-31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0544096918440737"/>
          <c:y val="3.9065180078164653E-2"/>
          <c:w val="0.77005674637892452"/>
          <c:h val="0.78585714304954335"/>
        </c:manualLayout>
      </c:layout>
      <c:barChart>
        <c:barDir val="col"/>
        <c:grouping val="clustered"/>
        <c:ser>
          <c:idx val="0"/>
          <c:order val="0"/>
          <c:tx>
            <c:strRef>
              <c:f>Лист1!$B$1</c:f>
              <c:strCache>
                <c:ptCount val="1"/>
                <c:pt idx="0">
                  <c:v>план</c:v>
                </c:pt>
              </c:strCache>
            </c:strRef>
          </c:tx>
          <c:dLbls>
            <c:txPr>
              <a:bodyPr/>
              <a:lstStyle/>
              <a:p>
                <a:pPr>
                  <a:defRPr sz="1400" b="1" baseline="0">
                    <a:solidFill>
                      <a:schemeClr val="accent5"/>
                    </a:solidFill>
                  </a:defRPr>
                </a:pPr>
                <a:endParaRPr lang="ru-RU"/>
              </a:p>
            </c:txPr>
            <c:showVal val="1"/>
          </c:dLbls>
          <c:cat>
            <c:strRef>
              <c:f>Лист1!$A$2:$A$4</c:f>
              <c:strCache>
                <c:ptCount val="3"/>
                <c:pt idx="0">
                  <c:v>налоговые</c:v>
                </c:pt>
                <c:pt idx="1">
                  <c:v>неналоговые</c:v>
                </c:pt>
                <c:pt idx="2">
                  <c:v>безвозмездные поступления</c:v>
                </c:pt>
              </c:strCache>
            </c:strRef>
          </c:cat>
          <c:val>
            <c:numRef>
              <c:f>Лист1!$B$2:$B$4</c:f>
              <c:numCache>
                <c:formatCode>General</c:formatCode>
                <c:ptCount val="3"/>
                <c:pt idx="0">
                  <c:v>11201.8</c:v>
                </c:pt>
                <c:pt idx="1">
                  <c:v>4217.5</c:v>
                </c:pt>
                <c:pt idx="2">
                  <c:v>28303.3</c:v>
                </c:pt>
              </c:numCache>
            </c:numRef>
          </c:val>
          <c:bubble3D val="1"/>
        </c:ser>
        <c:ser>
          <c:idx val="1"/>
          <c:order val="1"/>
          <c:tx>
            <c:strRef>
              <c:f>Лист1!$C$1</c:f>
              <c:strCache>
                <c:ptCount val="1"/>
                <c:pt idx="0">
                  <c:v>факт</c:v>
                </c:pt>
              </c:strCache>
            </c:strRef>
          </c:tx>
          <c:dLbls>
            <c:txPr>
              <a:bodyPr/>
              <a:lstStyle/>
              <a:p>
                <a:pPr>
                  <a:defRPr sz="1400" b="1" baseline="0">
                    <a:solidFill>
                      <a:schemeClr val="accent5"/>
                    </a:solidFill>
                  </a:defRPr>
                </a:pPr>
                <a:endParaRPr lang="ru-RU"/>
              </a:p>
            </c:txPr>
            <c:showVal val="1"/>
          </c:dLbls>
          <c:cat>
            <c:strRef>
              <c:f>Лист1!$A$2:$A$4</c:f>
              <c:strCache>
                <c:ptCount val="3"/>
                <c:pt idx="0">
                  <c:v>налоговые</c:v>
                </c:pt>
                <c:pt idx="1">
                  <c:v>неналоговые</c:v>
                </c:pt>
                <c:pt idx="2">
                  <c:v>безвозмездные поступления</c:v>
                </c:pt>
              </c:strCache>
            </c:strRef>
          </c:cat>
          <c:val>
            <c:numRef>
              <c:f>Лист1!$C$2:$C$4</c:f>
              <c:numCache>
                <c:formatCode>General</c:formatCode>
                <c:ptCount val="3"/>
                <c:pt idx="0">
                  <c:v>9734.4</c:v>
                </c:pt>
                <c:pt idx="1">
                  <c:v>4111.8</c:v>
                </c:pt>
                <c:pt idx="2">
                  <c:v>27205.9</c:v>
                </c:pt>
              </c:numCache>
            </c:numRef>
          </c:val>
          <c:bubble3D val="1"/>
        </c:ser>
        <c:dLbls>
          <c:showVal val="1"/>
        </c:dLbls>
        <c:axId val="69858816"/>
        <c:axId val="69860352"/>
      </c:barChart>
      <c:catAx>
        <c:axId val="69858816"/>
        <c:scaling>
          <c:orientation val="minMax"/>
        </c:scaling>
        <c:axPos val="b"/>
        <c:tickLblPos val="nextTo"/>
        <c:txPr>
          <a:bodyPr/>
          <a:lstStyle/>
          <a:p>
            <a:pPr>
              <a:defRPr baseline="0">
                <a:solidFill>
                  <a:schemeClr val="accent5"/>
                </a:solidFill>
              </a:defRPr>
            </a:pPr>
            <a:endParaRPr lang="ru-RU"/>
          </a:p>
        </c:txPr>
        <c:crossAx val="69860352"/>
        <c:crosses val="autoZero"/>
        <c:auto val="1"/>
        <c:lblAlgn val="ctr"/>
        <c:lblOffset val="100"/>
      </c:catAx>
      <c:valAx>
        <c:axId val="69860352"/>
        <c:scaling>
          <c:orientation val="minMax"/>
        </c:scaling>
        <c:axPos val="l"/>
        <c:majorGridlines/>
        <c:numFmt formatCode="General" sourceLinked="1"/>
        <c:tickLblPos val="nextTo"/>
        <c:txPr>
          <a:bodyPr/>
          <a:lstStyle/>
          <a:p>
            <a:pPr>
              <a:defRPr baseline="0">
                <a:solidFill>
                  <a:schemeClr val="accent5"/>
                </a:solidFill>
              </a:defRPr>
            </a:pPr>
            <a:endParaRPr lang="ru-RU"/>
          </a:p>
        </c:txPr>
        <c:crossAx val="69858816"/>
        <c:crosses val="autoZero"/>
        <c:crossBetween val="between"/>
      </c:valAx>
    </c:plotArea>
    <c:legend>
      <c:legendPos val="r"/>
      <c:layout/>
      <c:txPr>
        <a:bodyPr/>
        <a:lstStyle/>
        <a:p>
          <a:pPr>
            <a:defRPr baseline="0">
              <a:solidFill>
                <a:schemeClr val="accent5"/>
              </a:solidFill>
            </a:defRPr>
          </a:pPr>
          <a:endParaRPr lang="ru-RU"/>
        </a:p>
      </c:txPr>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view3D>
      <c:rotX val="30"/>
      <c:perspective val="30"/>
    </c:view3D>
    <c:plotArea>
      <c:layout>
        <c:manualLayout>
          <c:layoutTarget val="inner"/>
          <c:xMode val="edge"/>
          <c:yMode val="edge"/>
          <c:x val="1.4583333333333341E-2"/>
          <c:y val="0.17301574803149652"/>
          <c:w val="0.81268225065616795"/>
          <c:h val="0.82073425196850514"/>
        </c:manualLayout>
      </c:layout>
      <c:pie3DChart>
        <c:varyColors val="1"/>
      </c:pie3DChart>
    </c:plotArea>
    <c:legend>
      <c:legendPos val="r"/>
      <c:layout/>
    </c:legend>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pie3DChart>
        <c:varyColors val="1"/>
        <c:ser>
          <c:idx val="0"/>
          <c:order val="0"/>
          <c:tx>
            <c:strRef>
              <c:f>Лист1!$B$1</c:f>
              <c:strCache>
                <c:ptCount val="1"/>
                <c:pt idx="0">
                  <c:v>Продажи</c:v>
                </c:pt>
              </c:strCache>
            </c:strRef>
          </c:tx>
          <c:explosion val="25"/>
          <c:dLbls>
            <c:txPr>
              <a:bodyPr/>
              <a:lstStyle/>
              <a:p>
                <a:pPr>
                  <a:defRPr sz="2800" b="1"/>
                </a:pPr>
                <a:endParaRPr lang="ru-RU"/>
              </a:p>
            </c:txPr>
            <c:showVal val="1"/>
            <c:showLeaderLines val="1"/>
          </c:dLbls>
          <c:cat>
            <c:strRef>
              <c:f>Лист1!$A$2:$A$8</c:f>
              <c:strCache>
                <c:ptCount val="7"/>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 </c:v>
                </c:pt>
                <c:pt idx="5">
                  <c:v>культура, кинематография</c:v>
                </c:pt>
                <c:pt idx="6">
                  <c:v>социальная политика</c:v>
                </c:pt>
              </c:strCache>
            </c:strRef>
          </c:cat>
          <c:val>
            <c:numRef>
              <c:f>Лист1!$B$2:$B$8</c:f>
              <c:numCache>
                <c:formatCode>General</c:formatCode>
                <c:ptCount val="7"/>
                <c:pt idx="0">
                  <c:v>22.4</c:v>
                </c:pt>
                <c:pt idx="1">
                  <c:v>0.60000000000000064</c:v>
                </c:pt>
                <c:pt idx="2">
                  <c:v>0.4</c:v>
                </c:pt>
                <c:pt idx="3">
                  <c:v>1.2</c:v>
                </c:pt>
                <c:pt idx="4">
                  <c:v>31</c:v>
                </c:pt>
                <c:pt idx="5">
                  <c:v>14.5</c:v>
                </c:pt>
                <c:pt idx="6">
                  <c:v>3.7</c:v>
                </c:pt>
              </c:numCache>
            </c:numRef>
          </c:val>
        </c:ser>
      </c:pie3DChart>
      <c:spPr>
        <a:noFill/>
        <a:ln w="25400">
          <a:noFill/>
        </a:ln>
      </c:spPr>
    </c:plotArea>
    <c:legend>
      <c:legendPos val="r"/>
      <c:layout>
        <c:manualLayout>
          <c:xMode val="edge"/>
          <c:yMode val="edge"/>
          <c:x val="0.64791057836775801"/>
          <c:y val="0.11313052131664079"/>
          <c:w val="0.35208942163224294"/>
          <c:h val="0.88686947868335964"/>
        </c:manualLayout>
      </c:layout>
      <c:txPr>
        <a:bodyPr/>
        <a:lstStyle/>
        <a:p>
          <a:pPr>
            <a:defRPr sz="1500" b="1" baseline="0">
              <a:solidFill>
                <a:schemeClr val="accent5"/>
              </a:solidFill>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0.1875</cdr:x>
      <cdr:y>0.30936</cdr:y>
    </cdr:from>
    <cdr:to>
      <cdr:x>0.29861</cdr:x>
      <cdr:y>0.5114</cdr:y>
    </cdr:to>
    <cdr:sp macro="" textlink="">
      <cdr:nvSpPr>
        <cdr:cNvPr id="2" name="TextBox 1"/>
        <cdr:cNvSpPr txBox="1"/>
      </cdr:nvSpPr>
      <cdr:spPr>
        <a:xfrm xmlns:a="http://schemas.openxmlformats.org/drawingml/2006/main">
          <a:off x="1543032" y="1400172"/>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0.09201</cdr:x>
      <cdr:y>0.23044</cdr:y>
    </cdr:from>
    <cdr:to>
      <cdr:x>0.23958</cdr:x>
      <cdr:y>0.35672</cdr:y>
    </cdr:to>
    <cdr:sp macro="" textlink="">
      <cdr:nvSpPr>
        <cdr:cNvPr id="3" name="TextBox 2"/>
        <cdr:cNvSpPr txBox="1"/>
      </cdr:nvSpPr>
      <cdr:spPr>
        <a:xfrm xmlns:a="http://schemas.openxmlformats.org/drawingml/2006/main">
          <a:off x="757214" y="1042982"/>
          <a:ext cx="1214446" cy="57150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6B86A-DE00-4291-80FF-8D95F42A60CD}" type="datetimeFigureOut">
              <a:rPr lang="ru-RU" smtClean="0"/>
              <a:pPr/>
              <a:t>05.03.2021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F66C74-76B3-49E3-8BD9-DE1F7B27BB73}" type="slidenum">
              <a:rPr lang="ru-RU" smtClean="0"/>
              <a:pPr/>
              <a:t>‹#›</a:t>
            </a:fld>
            <a:endParaRPr lang="ru-RU"/>
          </a:p>
        </p:txBody>
      </p:sp>
    </p:spTree>
    <p:extLst>
      <p:ext uri="{BB962C8B-B14F-4D97-AF65-F5344CB8AC3E}">
        <p14:creationId xmlns:p14="http://schemas.microsoft.com/office/powerpoint/2010/main" xmlns="" val="182653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834C19E-8199-4C5B-AA99-2807F1BF414A}" type="slidenum">
              <a:rPr lang="ru-RU" smtClean="0"/>
              <a:pPr/>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C25D22-93FB-4734-9521-8EA31D88BE4A}" type="datetimeFigureOut">
              <a:rPr lang="ru-RU" smtClean="0"/>
              <a:pPr/>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7596FF-130F-4BC7-846C-F2A0A3B8127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25D22-93FB-4734-9521-8EA31D88BE4A}" type="datetimeFigureOut">
              <a:rPr lang="ru-RU" smtClean="0"/>
              <a:pPr/>
              <a:t>05.03.2021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596FF-130F-4BC7-846C-F2A0A3B8127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428604"/>
            <a:ext cx="7743852" cy="3071834"/>
          </a:xfrm>
        </p:spPr>
        <p:txBody>
          <a:bodyPr>
            <a:normAutofit fontScale="90000"/>
          </a:bodyPr>
          <a:lstStyle/>
          <a:p>
            <a:pPr algn="ctr"/>
            <a:r>
              <a:rPr lang="ru-RU" sz="2400" b="1" dirty="0">
                <a:solidFill>
                  <a:schemeClr val="accent5"/>
                </a:solidFill>
                <a:latin typeface="Times New Roman" pitchFamily="18" charset="0"/>
                <a:cs typeface="Times New Roman" pitchFamily="18" charset="0"/>
              </a:rPr>
              <a:t>Отчет</a:t>
            </a:r>
            <a:r>
              <a:rPr lang="ru-RU" sz="2400" dirty="0">
                <a:solidFill>
                  <a:schemeClr val="accent5"/>
                </a:solidFill>
                <a:latin typeface="Times New Roman" pitchFamily="18" charset="0"/>
                <a:cs typeface="Times New Roman" pitchFamily="18" charset="0"/>
              </a:rPr>
              <a:t/>
            </a:r>
            <a:br>
              <a:rPr lang="ru-RU" sz="2400" dirty="0">
                <a:solidFill>
                  <a:schemeClr val="accent5"/>
                </a:solidFill>
                <a:latin typeface="Times New Roman" pitchFamily="18" charset="0"/>
                <a:cs typeface="Times New Roman" pitchFamily="18" charset="0"/>
              </a:rPr>
            </a:br>
            <a:r>
              <a:rPr lang="ru-RU" sz="2400" b="1" dirty="0">
                <a:solidFill>
                  <a:schemeClr val="accent5"/>
                </a:solidFill>
                <a:latin typeface="Times New Roman" pitchFamily="18" charset="0"/>
                <a:cs typeface="Times New Roman" pitchFamily="18" charset="0"/>
              </a:rPr>
              <a:t>главы администрации МО </a:t>
            </a:r>
            <a:r>
              <a:rPr lang="ru-RU" sz="2400" b="1" dirty="0" err="1">
                <a:solidFill>
                  <a:schemeClr val="accent5"/>
                </a:solidFill>
                <a:latin typeface="Times New Roman" pitchFamily="18" charset="0"/>
                <a:cs typeface="Times New Roman" pitchFamily="18" charset="0"/>
              </a:rPr>
              <a:t>Колчановское</a:t>
            </a:r>
            <a:r>
              <a:rPr lang="ru-RU" sz="2400" b="1" dirty="0">
                <a:solidFill>
                  <a:schemeClr val="accent5"/>
                </a:solidFill>
                <a:latin typeface="Times New Roman" pitchFamily="18" charset="0"/>
                <a:cs typeface="Times New Roman" pitchFamily="18" charset="0"/>
              </a:rPr>
              <a:t> сельское поселение «Об основных итогах работы, исполнения бюджета </a:t>
            </a:r>
            <a:r>
              <a:rPr lang="ru-RU" sz="2400" b="1" dirty="0" smtClean="0">
                <a:solidFill>
                  <a:schemeClr val="accent5"/>
                </a:solidFill>
                <a:latin typeface="Times New Roman" pitchFamily="18" charset="0"/>
                <a:cs typeface="Times New Roman" pitchFamily="18" charset="0"/>
              </a:rPr>
              <a:t>2020 </a:t>
            </a:r>
            <a:r>
              <a:rPr lang="ru-RU" sz="2400" b="1" dirty="0">
                <a:solidFill>
                  <a:schemeClr val="accent5"/>
                </a:solidFill>
                <a:latin typeface="Times New Roman" pitchFamily="18" charset="0"/>
                <a:cs typeface="Times New Roman" pitchFamily="18" charset="0"/>
              </a:rPr>
              <a:t>года, достигнутых экономических показателях территории и задачах по дальнейшему совершенствованию своей деятельности на </a:t>
            </a:r>
            <a:r>
              <a:rPr lang="ru-RU" sz="2400" b="1" dirty="0" smtClean="0">
                <a:solidFill>
                  <a:schemeClr val="accent5"/>
                </a:solidFill>
                <a:latin typeface="Times New Roman" pitchFamily="18" charset="0"/>
                <a:cs typeface="Times New Roman" pitchFamily="18" charset="0"/>
              </a:rPr>
              <a:t>2021 </a:t>
            </a:r>
            <a:r>
              <a:rPr lang="ru-RU" sz="2400" b="1" dirty="0">
                <a:solidFill>
                  <a:schemeClr val="accent5"/>
                </a:solidFill>
                <a:latin typeface="Times New Roman" pitchFamily="18" charset="0"/>
                <a:cs typeface="Times New Roman" pitchFamily="18" charset="0"/>
              </a:rPr>
              <a:t>год» на открытом заседании Совета депутатов муниципального образования с участием актива поселения </a:t>
            </a:r>
            <a:r>
              <a:rPr lang="ru-RU" sz="2400" b="1" dirty="0" smtClean="0">
                <a:solidFill>
                  <a:schemeClr val="accent5"/>
                </a:solidFill>
                <a:latin typeface="Times New Roman" pitchFamily="18" charset="0"/>
                <a:cs typeface="Times New Roman" pitchFamily="18" charset="0"/>
              </a:rPr>
              <a:t/>
            </a:r>
            <a:br>
              <a:rPr lang="ru-RU" sz="2400" b="1" dirty="0" smtClean="0">
                <a:solidFill>
                  <a:schemeClr val="accent5"/>
                </a:solidFill>
                <a:latin typeface="Times New Roman" pitchFamily="18" charset="0"/>
                <a:cs typeface="Times New Roman" pitchFamily="18" charset="0"/>
              </a:rPr>
            </a:br>
            <a:r>
              <a:rPr lang="ru-RU" sz="2400" b="1" dirty="0" smtClean="0">
                <a:solidFill>
                  <a:schemeClr val="accent5"/>
                </a:solidFill>
                <a:latin typeface="Times New Roman" pitchFamily="18" charset="0"/>
                <a:cs typeface="Times New Roman" pitchFamily="18" charset="0"/>
              </a:rPr>
              <a:t>3 марта 2021года</a:t>
            </a:r>
            <a:r>
              <a:rPr lang="ru-RU" sz="2400" b="1" dirty="0">
                <a:solidFill>
                  <a:schemeClr val="accent5"/>
                </a:solidFill>
                <a:latin typeface="Times New Roman" pitchFamily="18" charset="0"/>
                <a:cs typeface="Times New Roman" pitchFamily="18" charset="0"/>
              </a:rPr>
              <a:t>.</a:t>
            </a:r>
            <a:r>
              <a:rPr lang="ru-RU" sz="2000" dirty="0">
                <a:solidFill>
                  <a:schemeClr val="accent1">
                    <a:lumMod val="50000"/>
                  </a:schemeClr>
                </a:solidFill>
                <a:latin typeface="Times New Roman" pitchFamily="18" charset="0"/>
                <a:cs typeface="Times New Roman" pitchFamily="18" charset="0"/>
              </a:rPr>
              <a:t/>
            </a:r>
            <a:br>
              <a:rPr lang="ru-RU" sz="2000" dirty="0">
                <a:solidFill>
                  <a:schemeClr val="accent1">
                    <a:lumMod val="50000"/>
                  </a:schemeClr>
                </a:solidFill>
                <a:latin typeface="Times New Roman" pitchFamily="18" charset="0"/>
                <a:cs typeface="Times New Roman" pitchFamily="18" charset="0"/>
              </a:rPr>
            </a:br>
            <a:endParaRPr lang="ru-RU" sz="2000" dirty="0">
              <a:solidFill>
                <a:schemeClr val="accent1">
                  <a:lumMod val="5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5" name="Picture 2" descr="kolchanovo_selo_coa"/>
          <p:cNvPicPr>
            <a:picLocks noChangeAspect="1" noChangeArrowheads="1"/>
          </p:cNvPicPr>
          <p:nvPr/>
        </p:nvPicPr>
        <p:blipFill>
          <a:blip r:embed="rId2" cstate="print"/>
          <a:srcRect l="4000" r="4000" b="14618"/>
          <a:stretch>
            <a:fillRect/>
          </a:stretch>
        </p:blipFill>
        <p:spPr bwMode="auto">
          <a:xfrm>
            <a:off x="3143240" y="3643314"/>
            <a:ext cx="2857520" cy="271464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b="1" dirty="0" smtClean="0">
                <a:solidFill>
                  <a:schemeClr val="accent5"/>
                </a:solidFill>
                <a:latin typeface="Times New Roman" pitchFamily="18" charset="0"/>
                <a:cs typeface="Times New Roman" pitchFamily="18" charset="0"/>
              </a:rPr>
              <a:t>МУНИЦИПАЛЬНЫЕ ПРОГРАММЫ</a:t>
            </a:r>
            <a:br>
              <a:rPr lang="ru-RU" b="1" dirty="0" smtClean="0">
                <a:solidFill>
                  <a:schemeClr val="accent5"/>
                </a:solidFill>
                <a:latin typeface="Times New Roman" pitchFamily="18" charset="0"/>
                <a:cs typeface="Times New Roman" pitchFamily="18" charset="0"/>
              </a:rPr>
            </a:br>
            <a:r>
              <a:rPr lang="ru-RU" b="1" dirty="0" smtClean="0">
                <a:solidFill>
                  <a:schemeClr val="accent5"/>
                </a:solidFill>
                <a:latin typeface="Times New Roman" pitchFamily="18" charset="0"/>
                <a:cs typeface="Times New Roman" pitchFamily="18" charset="0"/>
              </a:rPr>
              <a:t> И МЕРОПРИЯТИЯ</a:t>
            </a:r>
            <a:br>
              <a:rPr lang="ru-RU" b="1" dirty="0" smtClean="0">
                <a:solidFill>
                  <a:schemeClr val="accent5"/>
                </a:solidFill>
                <a:latin typeface="Times New Roman" pitchFamily="18" charset="0"/>
                <a:cs typeface="Times New Roman" pitchFamily="18" charset="0"/>
              </a:rPr>
            </a:br>
            <a:r>
              <a:rPr lang="ru-RU" sz="5300" b="1" dirty="0" smtClean="0">
                <a:solidFill>
                  <a:schemeClr val="accent5"/>
                </a:solidFill>
                <a:latin typeface="Times New Roman" pitchFamily="18" charset="0"/>
                <a:cs typeface="Times New Roman" pitchFamily="18" charset="0"/>
              </a:rPr>
              <a:t>2020</a:t>
            </a:r>
            <a:r>
              <a:rPr lang="ru-RU" b="1" dirty="0" smtClean="0">
                <a:solidFill>
                  <a:schemeClr val="accent5"/>
                </a:solidFill>
                <a:latin typeface="Times New Roman" pitchFamily="18" charset="0"/>
                <a:cs typeface="Times New Roman" pitchFamily="18" charset="0"/>
              </a:rPr>
              <a:t> ГОДА</a:t>
            </a:r>
            <a:endParaRPr lang="ru-RU"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Перенос Ира\Downloads\IMG_20200622_090421.jpg"/>
          <p:cNvPicPr>
            <a:picLocks noChangeAspect="1" noChangeArrowheads="1"/>
          </p:cNvPicPr>
          <p:nvPr/>
        </p:nvPicPr>
        <p:blipFill>
          <a:blip r:embed="rId2"/>
          <a:srcRect/>
          <a:stretch>
            <a:fillRect/>
          </a:stretch>
        </p:blipFill>
        <p:spPr bwMode="auto">
          <a:xfrm>
            <a:off x="500034" y="1714488"/>
            <a:ext cx="4071966" cy="4714908"/>
          </a:xfrm>
          <a:prstGeom prst="rect">
            <a:avLst/>
          </a:prstGeom>
          <a:noFill/>
        </p:spPr>
      </p:pic>
      <p:sp>
        <p:nvSpPr>
          <p:cNvPr id="8" name="TextBox 7"/>
          <p:cNvSpPr txBox="1"/>
          <p:nvPr/>
        </p:nvSpPr>
        <p:spPr>
          <a:xfrm>
            <a:off x="285720" y="142852"/>
            <a:ext cx="8643998" cy="1200329"/>
          </a:xfrm>
          <a:prstGeom prst="rect">
            <a:avLst/>
          </a:prstGeom>
          <a:noFill/>
        </p:spPr>
        <p:txBody>
          <a:bodyPr wrap="square" rtlCol="0">
            <a:spAutoFit/>
          </a:bodyPr>
          <a:lstStyle/>
          <a:p>
            <a:r>
              <a:rPr lang="ru-RU" dirty="0" smtClean="0">
                <a:latin typeface="Times New Roman" pitchFamily="18" charset="0"/>
                <a:cs typeface="Times New Roman" pitchFamily="18" charset="0"/>
              </a:rPr>
              <a:t>                                                       </a:t>
            </a: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a:t>
            </a:r>
            <a:endParaRPr lang="ru-RU" dirty="0">
              <a:solidFill>
                <a:schemeClr val="accent5"/>
              </a:solidFill>
              <a:latin typeface="Times New Roman" pitchFamily="18" charset="0"/>
              <a:cs typeface="Times New Roman" pitchFamily="18" charset="0"/>
            </a:endParaRPr>
          </a:p>
        </p:txBody>
      </p:sp>
      <p:pic>
        <p:nvPicPr>
          <p:cNvPr id="1028" name="Picture 4" descr="D:\Перенос Ира\Downloads\IMG-20200608-WA0104.jpg"/>
          <p:cNvPicPr>
            <a:picLocks noChangeAspect="1" noChangeArrowheads="1"/>
          </p:cNvPicPr>
          <p:nvPr/>
        </p:nvPicPr>
        <p:blipFill>
          <a:blip r:embed="rId3"/>
          <a:srcRect/>
          <a:stretch>
            <a:fillRect/>
          </a:stretch>
        </p:blipFill>
        <p:spPr bwMode="auto">
          <a:xfrm>
            <a:off x="4572000" y="1714488"/>
            <a:ext cx="4071966" cy="4714908"/>
          </a:xfrm>
          <a:prstGeom prst="rect">
            <a:avLst/>
          </a:prstGeom>
          <a:noFill/>
        </p:spPr>
      </p:pic>
      <p:sp>
        <p:nvSpPr>
          <p:cNvPr id="11" name="Прямоугольник 10"/>
          <p:cNvSpPr/>
          <p:nvPr/>
        </p:nvSpPr>
        <p:spPr>
          <a:xfrm>
            <a:off x="214282" y="142852"/>
            <a:ext cx="8501122" cy="1415772"/>
          </a:xfrm>
          <a:prstGeom prst="rect">
            <a:avLst/>
          </a:prstGeom>
        </p:spPr>
        <p:txBody>
          <a:bodyPr wrap="square">
            <a:spAutoFit/>
          </a:bodyPr>
          <a:lstStyle/>
          <a:p>
            <a:pPr algn="ctr"/>
            <a:r>
              <a:rPr lang="ru-RU" b="1" dirty="0" smtClean="0">
                <a:solidFill>
                  <a:schemeClr val="accent5"/>
                </a:solidFill>
                <a:latin typeface="Times New Roman" pitchFamily="18" charset="0"/>
                <a:cs typeface="Times New Roman" pitchFamily="18" charset="0"/>
              </a:rPr>
              <a:t>В рамках муниципальной программы </a:t>
            </a:r>
            <a:r>
              <a:rPr lang="ru-RU" b="1" u="sng" dirty="0" smtClean="0">
                <a:solidFill>
                  <a:schemeClr val="accent5"/>
                </a:solidFill>
                <a:latin typeface="Times New Roman" pitchFamily="18" charset="0"/>
                <a:cs typeface="Times New Roman" pitchFamily="18" charset="0"/>
              </a:rPr>
              <a:t>«Благоустройство территории МО </a:t>
            </a:r>
            <a:r>
              <a:rPr lang="ru-RU" b="1" u="sng" dirty="0" err="1" smtClean="0">
                <a:solidFill>
                  <a:schemeClr val="accent5"/>
                </a:solidFill>
                <a:latin typeface="Times New Roman" pitchFamily="18" charset="0"/>
                <a:cs typeface="Times New Roman" pitchFamily="18" charset="0"/>
              </a:rPr>
              <a:t>Колчановское</a:t>
            </a:r>
            <a:r>
              <a:rPr lang="ru-RU" b="1" u="sng" dirty="0" smtClean="0">
                <a:solidFill>
                  <a:schemeClr val="accent5"/>
                </a:solidFill>
                <a:latin typeface="Times New Roman" pitchFamily="18" charset="0"/>
                <a:cs typeface="Times New Roman" pitchFamily="18" charset="0"/>
              </a:rPr>
              <a:t> сельское поселение» </a:t>
            </a:r>
            <a:r>
              <a:rPr lang="ru-RU" b="1" dirty="0" smtClean="0">
                <a:solidFill>
                  <a:schemeClr val="accent5"/>
                </a:solidFill>
                <a:latin typeface="Times New Roman" pitchFamily="18" charset="0"/>
                <a:cs typeface="Times New Roman" pitchFamily="18" charset="0"/>
              </a:rPr>
              <a:t>выполнены следующие работы на общую сумму  13 112 405, 00</a:t>
            </a:r>
            <a:r>
              <a:rPr lang="ru-RU" b="1" dirty="0" smtClean="0">
                <a:solidFill>
                  <a:schemeClr val="accent2"/>
                </a:solidFill>
                <a:latin typeface="Times New Roman" pitchFamily="18" charset="0"/>
                <a:cs typeface="Times New Roman" pitchFamily="18" charset="0"/>
              </a:rPr>
              <a:t> </a:t>
            </a:r>
            <a:r>
              <a:rPr lang="ru-RU" b="1" dirty="0" smtClean="0">
                <a:solidFill>
                  <a:schemeClr val="accent5"/>
                </a:solidFill>
                <a:latin typeface="Times New Roman" pitchFamily="18" charset="0"/>
                <a:cs typeface="Times New Roman" pitchFamily="18" charset="0"/>
              </a:rPr>
              <a:t>рублей в том числе: ремонт дорог общего пользования</a:t>
            </a:r>
          </a:p>
          <a:p>
            <a:pPr algn="ctr"/>
            <a:endParaRPr lang="ru-RU" sz="1600" b="1" dirty="0" smtClean="0">
              <a:solidFill>
                <a:schemeClr val="accent5"/>
              </a:solidFill>
              <a:latin typeface="Times New Roman" pitchFamily="18" charset="0"/>
              <a:cs typeface="Times New Roman" pitchFamily="18" charset="0"/>
            </a:endParaRPr>
          </a:p>
          <a:p>
            <a:pPr algn="ctr"/>
            <a:r>
              <a:rPr lang="ru-RU" sz="1600" b="1" dirty="0" smtClean="0">
                <a:solidFill>
                  <a:schemeClr val="accent5"/>
                </a:solidFill>
                <a:latin typeface="Times New Roman" pitchFamily="18" charset="0"/>
                <a:cs typeface="Times New Roman" pitchFamily="18" charset="0"/>
              </a:rPr>
              <a:t>село </a:t>
            </a:r>
            <a:r>
              <a:rPr lang="ru-RU" sz="1600" b="1" dirty="0" err="1" smtClean="0">
                <a:solidFill>
                  <a:schemeClr val="accent5"/>
                </a:solidFill>
                <a:latin typeface="Times New Roman" pitchFamily="18" charset="0"/>
                <a:cs typeface="Times New Roman" pitchFamily="18" charset="0"/>
              </a:rPr>
              <a:t>Колчаново</a:t>
            </a:r>
            <a:r>
              <a:rPr lang="ru-RU" sz="1600" b="1" dirty="0" smtClean="0">
                <a:solidFill>
                  <a:schemeClr val="accent5"/>
                </a:solidFill>
                <a:latin typeface="Times New Roman" pitchFamily="18" charset="0"/>
                <a:cs typeface="Times New Roman" pitchFamily="18" charset="0"/>
              </a:rPr>
              <a:t> микрорайон Алексино</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85728"/>
            <a:ext cx="8858312" cy="857256"/>
          </a:xfrm>
        </p:spPr>
        <p:txBody>
          <a:bodyPr>
            <a:normAutofit/>
          </a:bodyPr>
          <a:lstStyle/>
          <a:p>
            <a:r>
              <a:rPr lang="ru-RU" sz="1800" b="1" dirty="0" smtClean="0">
                <a:solidFill>
                  <a:schemeClr val="accent5"/>
                </a:solidFill>
                <a:latin typeface="Times New Roman" pitchFamily="18" charset="0"/>
                <a:cs typeface="Times New Roman" pitchFamily="18" charset="0"/>
              </a:rPr>
              <a:t>с. </a:t>
            </a:r>
            <a:r>
              <a:rPr lang="ru-RU" sz="1800" b="1" dirty="0" err="1" smtClean="0">
                <a:solidFill>
                  <a:schemeClr val="accent5"/>
                </a:solidFill>
                <a:latin typeface="Times New Roman" pitchFamily="18" charset="0"/>
                <a:cs typeface="Times New Roman" pitchFamily="18" charset="0"/>
              </a:rPr>
              <a:t>Колчаново</a:t>
            </a:r>
            <a:r>
              <a:rPr lang="ru-RU" sz="1800" b="1" dirty="0" smtClean="0">
                <a:solidFill>
                  <a:schemeClr val="accent5"/>
                </a:solidFill>
                <a:latin typeface="Times New Roman" pitchFamily="18" charset="0"/>
                <a:cs typeface="Times New Roman" pitchFamily="18" charset="0"/>
              </a:rPr>
              <a:t> ул. Клубная</a:t>
            </a:r>
            <a:endParaRPr lang="ru-RU" sz="1800" b="1" dirty="0">
              <a:solidFill>
                <a:schemeClr val="accent5"/>
              </a:solidFill>
              <a:latin typeface="Times New Roman" pitchFamily="18" charset="0"/>
              <a:cs typeface="Times New Roman" pitchFamily="18" charset="0"/>
            </a:endParaRPr>
          </a:p>
        </p:txBody>
      </p:sp>
      <p:pic>
        <p:nvPicPr>
          <p:cNvPr id="18434" name="Picture 2" descr="D:\Перенос Ира\Downloads\IMG-20200702-WA0131.jpg"/>
          <p:cNvPicPr>
            <a:picLocks noChangeAspect="1" noChangeArrowheads="1"/>
          </p:cNvPicPr>
          <p:nvPr/>
        </p:nvPicPr>
        <p:blipFill>
          <a:blip r:embed="rId2"/>
          <a:srcRect/>
          <a:stretch>
            <a:fillRect/>
          </a:stretch>
        </p:blipFill>
        <p:spPr bwMode="auto">
          <a:xfrm>
            <a:off x="571472" y="1142984"/>
            <a:ext cx="4000528" cy="5286412"/>
          </a:xfrm>
          <a:prstGeom prst="rect">
            <a:avLst/>
          </a:prstGeom>
          <a:noFill/>
        </p:spPr>
      </p:pic>
      <p:pic>
        <p:nvPicPr>
          <p:cNvPr id="8194" name="Picture 2" descr="D:\Перенос Ира\Downloads\IMG-20210226-WA0008.jpg"/>
          <p:cNvPicPr>
            <a:picLocks noChangeAspect="1" noChangeArrowheads="1"/>
          </p:cNvPicPr>
          <p:nvPr/>
        </p:nvPicPr>
        <p:blipFill>
          <a:blip r:embed="rId3"/>
          <a:srcRect/>
          <a:stretch>
            <a:fillRect/>
          </a:stretch>
        </p:blipFill>
        <p:spPr bwMode="auto">
          <a:xfrm>
            <a:off x="4572000" y="1142984"/>
            <a:ext cx="4000528" cy="528641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a:bodyPr>
          <a:lstStyle/>
          <a:p>
            <a:r>
              <a:rPr lang="ru-RU" sz="1800" b="1" dirty="0" smtClean="0">
                <a:solidFill>
                  <a:srgbClr val="604878"/>
                </a:solidFill>
                <a:latin typeface="Times New Roman" pitchFamily="18" charset="0"/>
                <a:cs typeface="Times New Roman" pitchFamily="18" charset="0"/>
              </a:rPr>
              <a:t>деревня </a:t>
            </a:r>
            <a:r>
              <a:rPr lang="ru-RU" sz="1800" b="1" dirty="0" err="1" smtClean="0">
                <a:solidFill>
                  <a:srgbClr val="604878"/>
                </a:solidFill>
                <a:latin typeface="Times New Roman" pitchFamily="18" charset="0"/>
                <a:cs typeface="Times New Roman" pitchFamily="18" charset="0"/>
              </a:rPr>
              <a:t>Пенчино</a:t>
            </a:r>
            <a:r>
              <a:rPr lang="ru-RU" sz="1800" b="1" dirty="0" smtClean="0">
                <a:solidFill>
                  <a:srgbClr val="604878"/>
                </a:solidFill>
                <a:latin typeface="Times New Roman" pitchFamily="18" charset="0"/>
                <a:cs typeface="Times New Roman" pitchFamily="18" charset="0"/>
              </a:rPr>
              <a:t>                                 </a:t>
            </a:r>
            <a:r>
              <a:rPr lang="ru-RU" sz="1800" b="1" dirty="0" err="1" smtClean="0">
                <a:solidFill>
                  <a:srgbClr val="604878"/>
                </a:solidFill>
                <a:latin typeface="Times New Roman" pitchFamily="18" charset="0"/>
                <a:cs typeface="Times New Roman" pitchFamily="18" charset="0"/>
              </a:rPr>
              <a:t>деревня</a:t>
            </a:r>
            <a:r>
              <a:rPr lang="ru-RU" sz="1800" b="1" dirty="0" smtClean="0">
                <a:solidFill>
                  <a:srgbClr val="604878"/>
                </a:solidFill>
                <a:latin typeface="Times New Roman" pitchFamily="18" charset="0"/>
                <a:cs typeface="Times New Roman" pitchFamily="18" charset="0"/>
              </a:rPr>
              <a:t> </a:t>
            </a:r>
            <a:r>
              <a:rPr lang="ru-RU" sz="1800" b="1" dirty="0" err="1" smtClean="0">
                <a:solidFill>
                  <a:srgbClr val="604878"/>
                </a:solidFill>
                <a:latin typeface="Times New Roman" pitchFamily="18" charset="0"/>
                <a:cs typeface="Times New Roman" pitchFamily="18" charset="0"/>
              </a:rPr>
              <a:t>Яхново</a:t>
            </a:r>
            <a:endParaRPr lang="ru-RU" b="1" dirty="0"/>
          </a:p>
        </p:txBody>
      </p:sp>
      <p:pic>
        <p:nvPicPr>
          <p:cNvPr id="3" name="Picture 2" descr="D:\Перенос Ира\Downloads\IMG-20200722-WA0038.jpg"/>
          <p:cNvPicPr>
            <a:picLocks noChangeAspect="1" noChangeArrowheads="1"/>
          </p:cNvPicPr>
          <p:nvPr/>
        </p:nvPicPr>
        <p:blipFill>
          <a:blip r:embed="rId2" cstate="print"/>
          <a:srcRect/>
          <a:stretch>
            <a:fillRect/>
          </a:stretch>
        </p:blipFill>
        <p:spPr bwMode="auto">
          <a:xfrm>
            <a:off x="571472" y="1142984"/>
            <a:ext cx="4214842" cy="5286412"/>
          </a:xfrm>
          <a:prstGeom prst="rect">
            <a:avLst/>
          </a:prstGeom>
          <a:noFill/>
        </p:spPr>
      </p:pic>
      <p:pic>
        <p:nvPicPr>
          <p:cNvPr id="4" name="Picture 3" descr="C:\Users\User\Desktop\IMG_20200619_090244.jpg"/>
          <p:cNvPicPr>
            <a:picLocks noChangeAspect="1" noChangeArrowheads="1"/>
          </p:cNvPicPr>
          <p:nvPr/>
        </p:nvPicPr>
        <p:blipFill>
          <a:blip r:embed="rId3" cstate="print"/>
          <a:srcRect/>
          <a:stretch>
            <a:fillRect/>
          </a:stretch>
        </p:blipFill>
        <p:spPr bwMode="auto">
          <a:xfrm>
            <a:off x="4786314" y="1142984"/>
            <a:ext cx="3857652" cy="52864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58204" cy="1097220"/>
          </a:xfrm>
        </p:spPr>
        <p:txBody>
          <a:bodyPr>
            <a:normAutofit/>
          </a:bodyPr>
          <a:lstStyle/>
          <a:p>
            <a:r>
              <a:rPr lang="ru-RU" sz="2000" b="1" dirty="0" smtClean="0">
                <a:solidFill>
                  <a:schemeClr val="accent5"/>
                </a:solidFill>
                <a:latin typeface="Times New Roman" pitchFamily="18" charset="0"/>
                <a:cs typeface="Times New Roman" pitchFamily="18" charset="0"/>
              </a:rPr>
              <a:t>снегоуборочные работы на территории поселения </a:t>
            </a:r>
            <a:br>
              <a:rPr lang="ru-RU" sz="2000" b="1" dirty="0" smtClean="0">
                <a:solidFill>
                  <a:schemeClr val="accent5"/>
                </a:solidFill>
                <a:latin typeface="Times New Roman" pitchFamily="18" charset="0"/>
                <a:cs typeface="Times New Roman" pitchFamily="18" charset="0"/>
              </a:rPr>
            </a:br>
            <a:endParaRPr lang="ru-RU" sz="2000" b="1" dirty="0">
              <a:solidFill>
                <a:schemeClr val="accent5"/>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5373216"/>
            <a:ext cx="8229600" cy="752947"/>
          </a:xfrm>
        </p:spPr>
        <p:txBody>
          <a:bodyPr/>
          <a:lstStyle/>
          <a:p>
            <a:endParaRPr lang="ru-RU" dirty="0"/>
          </a:p>
        </p:txBody>
      </p:sp>
      <p:pic>
        <p:nvPicPr>
          <p:cNvPr id="13314" name="Picture 2" descr="C:\WINDOWS\Temp\Rar$DIa0.923\DSC00959.JPG"/>
          <p:cNvPicPr>
            <a:picLocks noChangeAspect="1" noChangeArrowheads="1"/>
          </p:cNvPicPr>
          <p:nvPr/>
        </p:nvPicPr>
        <p:blipFill>
          <a:blip r:embed="rId2" cstate="print"/>
          <a:srcRect/>
          <a:stretch>
            <a:fillRect/>
          </a:stretch>
        </p:blipFill>
        <p:spPr bwMode="auto">
          <a:xfrm>
            <a:off x="4429124" y="1071546"/>
            <a:ext cx="4357718" cy="5324994"/>
          </a:xfrm>
          <a:prstGeom prst="rect">
            <a:avLst/>
          </a:prstGeom>
          <a:noFill/>
        </p:spPr>
      </p:pic>
      <p:pic>
        <p:nvPicPr>
          <p:cNvPr id="13315" name="Picture 3" descr="C:\WINDOWS\Temp\Rar$DIa0.820\DSC00962.JPG"/>
          <p:cNvPicPr>
            <a:picLocks noChangeAspect="1" noChangeArrowheads="1"/>
          </p:cNvPicPr>
          <p:nvPr/>
        </p:nvPicPr>
        <p:blipFill>
          <a:blip r:embed="rId3" cstate="print"/>
          <a:srcRect/>
          <a:stretch>
            <a:fillRect/>
          </a:stretch>
        </p:blipFill>
        <p:spPr bwMode="auto">
          <a:xfrm>
            <a:off x="428596" y="1071546"/>
            <a:ext cx="4000528" cy="532499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2000" b="1" dirty="0" smtClean="0">
                <a:solidFill>
                  <a:schemeClr val="accent5"/>
                </a:solidFill>
                <a:latin typeface="Times New Roman" pitchFamily="18" charset="0"/>
                <a:cs typeface="Times New Roman" pitchFamily="18" charset="0"/>
              </a:rPr>
              <a:t>покос травы на территории поселения</a:t>
            </a:r>
            <a:endParaRPr lang="ru-RU" sz="2000" b="1" dirty="0">
              <a:solidFill>
                <a:schemeClr val="accent5"/>
              </a:solidFill>
              <a:latin typeface="Times New Roman" pitchFamily="18" charset="0"/>
              <a:cs typeface="Times New Roman" pitchFamily="18" charset="0"/>
            </a:endParaRPr>
          </a:p>
        </p:txBody>
      </p:sp>
      <p:pic>
        <p:nvPicPr>
          <p:cNvPr id="4" name="Picture 2" descr="C:\Users\User\Desktop\IMG-20210226-WA0003.jpg"/>
          <p:cNvPicPr>
            <a:picLocks noGrp="1" noChangeAspect="1" noChangeArrowheads="1"/>
          </p:cNvPicPr>
          <p:nvPr>
            <p:ph idx="1"/>
          </p:nvPr>
        </p:nvPicPr>
        <p:blipFill>
          <a:blip r:embed="rId2"/>
          <a:srcRect/>
          <a:stretch>
            <a:fillRect/>
          </a:stretch>
        </p:blipFill>
        <p:spPr bwMode="auto">
          <a:xfrm>
            <a:off x="642910" y="1071546"/>
            <a:ext cx="3714776" cy="5357850"/>
          </a:xfrm>
          <a:prstGeom prst="rect">
            <a:avLst/>
          </a:prstGeom>
          <a:noFill/>
        </p:spPr>
      </p:pic>
      <p:pic>
        <p:nvPicPr>
          <p:cNvPr id="11266" name="Picture 2" descr="D:\Перенос Ира\Downloads\IMG-20210226-WA0005.jpg"/>
          <p:cNvPicPr>
            <a:picLocks noChangeAspect="1" noChangeArrowheads="1"/>
          </p:cNvPicPr>
          <p:nvPr/>
        </p:nvPicPr>
        <p:blipFill>
          <a:blip r:embed="rId3"/>
          <a:srcRect/>
          <a:stretch>
            <a:fillRect/>
          </a:stretch>
        </p:blipFill>
        <p:spPr bwMode="auto">
          <a:xfrm>
            <a:off x="4357686" y="1071546"/>
            <a:ext cx="4214842" cy="53578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401080" cy="1000132"/>
          </a:xfrm>
        </p:spPr>
        <p:txBody>
          <a:bodyPr>
            <a:normAutofit/>
          </a:bodyPr>
          <a:lstStyle/>
          <a:p>
            <a:r>
              <a:rPr lang="ru-RU" sz="2000" b="1" dirty="0" smtClean="0">
                <a:solidFill>
                  <a:schemeClr val="accent5"/>
                </a:solidFill>
                <a:latin typeface="Times New Roman" pitchFamily="18" charset="0"/>
                <a:cs typeface="Times New Roman" pitchFamily="18" charset="0"/>
              </a:rPr>
              <a:t>ликвидация </a:t>
            </a:r>
            <a:r>
              <a:rPr lang="ru-RU" sz="2000" b="1" dirty="0">
                <a:solidFill>
                  <a:schemeClr val="accent5"/>
                </a:solidFill>
                <a:latin typeface="Times New Roman" pitchFamily="18" charset="0"/>
                <a:cs typeface="Times New Roman" pitchFamily="18" charset="0"/>
              </a:rPr>
              <a:t>несанкционированных свалок</a:t>
            </a:r>
            <a:r>
              <a:rPr lang="ru-RU" sz="2000" b="1" dirty="0" smtClean="0">
                <a:solidFill>
                  <a:schemeClr val="accent5"/>
                </a:solidFill>
                <a:latin typeface="Times New Roman" pitchFamily="18" charset="0"/>
                <a:cs typeface="Times New Roman" pitchFamily="18" charset="0"/>
              </a:rPr>
              <a:t>, организован </a:t>
            </a:r>
            <a:r>
              <a:rPr lang="ru-RU" sz="2000" b="1" dirty="0">
                <a:solidFill>
                  <a:schemeClr val="accent5"/>
                </a:solidFill>
                <a:latin typeface="Times New Roman" pitchFamily="18" charset="0"/>
                <a:cs typeface="Times New Roman" pitchFamily="18" charset="0"/>
              </a:rPr>
              <a:t>сбор и вывоз мусора с контейнерных площадок с </a:t>
            </a:r>
            <a:r>
              <a:rPr lang="ru-RU" sz="2000" b="1" dirty="0" smtClean="0">
                <a:solidFill>
                  <a:schemeClr val="accent5"/>
                </a:solidFill>
                <a:latin typeface="Times New Roman" pitchFamily="18" charset="0"/>
                <a:cs typeface="Times New Roman" pitchFamily="18" charset="0"/>
              </a:rPr>
              <a:t>кладбища</a:t>
            </a:r>
            <a:endParaRPr lang="ru-RU" sz="2000" b="1" dirty="0"/>
          </a:p>
        </p:txBody>
      </p:sp>
      <p:pic>
        <p:nvPicPr>
          <p:cNvPr id="15362" name="Picture 2" descr="D:\Перенос Ира\Downloads\Овраг Гагарино 1 (1).jpg"/>
          <p:cNvPicPr>
            <a:picLocks noChangeAspect="1" noChangeArrowheads="1"/>
          </p:cNvPicPr>
          <p:nvPr/>
        </p:nvPicPr>
        <p:blipFill>
          <a:blip r:embed="rId2"/>
          <a:srcRect/>
          <a:stretch>
            <a:fillRect/>
          </a:stretch>
        </p:blipFill>
        <p:spPr bwMode="auto">
          <a:xfrm>
            <a:off x="500034" y="1285860"/>
            <a:ext cx="4071966" cy="5000660"/>
          </a:xfrm>
          <a:prstGeom prst="rect">
            <a:avLst/>
          </a:prstGeom>
          <a:noFill/>
        </p:spPr>
      </p:pic>
      <p:pic>
        <p:nvPicPr>
          <p:cNvPr id="15363" name="Picture 3" descr="D:\Перенос Ира\Downloads\Чернецкое с федеральной трассой.jpg"/>
          <p:cNvPicPr>
            <a:picLocks noGrp="1" noChangeAspect="1" noChangeArrowheads="1"/>
          </p:cNvPicPr>
          <p:nvPr>
            <p:ph idx="1"/>
          </p:nvPr>
        </p:nvPicPr>
        <p:blipFill>
          <a:blip r:embed="rId3"/>
          <a:srcRect/>
          <a:stretch>
            <a:fillRect/>
          </a:stretch>
        </p:blipFill>
        <p:spPr bwMode="auto">
          <a:xfrm>
            <a:off x="4572000" y="1285860"/>
            <a:ext cx="4111823" cy="500066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28694"/>
          </a:xfrm>
        </p:spPr>
        <p:txBody>
          <a:bodyPr>
            <a:normAutofit/>
          </a:bodyPr>
          <a:lstStyle/>
          <a:p>
            <a:r>
              <a:rPr lang="ru-RU" sz="2000" b="1" dirty="0" smtClean="0">
                <a:solidFill>
                  <a:srgbClr val="604878"/>
                </a:solidFill>
                <a:latin typeface="Times New Roman" pitchFamily="18" charset="0"/>
                <a:cs typeface="Times New Roman" pitchFamily="18" charset="0"/>
              </a:rPr>
              <a:t>спиливание деревьев, </a:t>
            </a:r>
            <a:br>
              <a:rPr lang="ru-RU" sz="2000" b="1" dirty="0" smtClean="0">
                <a:solidFill>
                  <a:srgbClr val="604878"/>
                </a:solidFill>
                <a:latin typeface="Times New Roman" pitchFamily="18" charset="0"/>
                <a:cs typeface="Times New Roman" pitchFamily="18" charset="0"/>
              </a:rPr>
            </a:br>
            <a:r>
              <a:rPr lang="ru-RU" sz="2000" b="1" dirty="0" smtClean="0">
                <a:solidFill>
                  <a:srgbClr val="604878"/>
                </a:solidFill>
                <a:latin typeface="Times New Roman" pitchFamily="18" charset="0"/>
                <a:cs typeface="Times New Roman" pitchFamily="18" charset="0"/>
              </a:rPr>
              <a:t>угрожающих безопасности жителей</a:t>
            </a:r>
            <a:endParaRPr lang="ru-RU" sz="2000" b="1" dirty="0"/>
          </a:p>
        </p:txBody>
      </p:sp>
      <p:pic>
        <p:nvPicPr>
          <p:cNvPr id="5123" name="Picture 3" descr="C:\Users\User\Desktop\IMG-20210226-WA0012.jpg"/>
          <p:cNvPicPr>
            <a:picLocks noGrp="1" noChangeAspect="1" noChangeArrowheads="1"/>
          </p:cNvPicPr>
          <p:nvPr>
            <p:ph idx="1"/>
          </p:nvPr>
        </p:nvPicPr>
        <p:blipFill>
          <a:blip r:embed="rId2"/>
          <a:srcRect/>
          <a:stretch>
            <a:fillRect/>
          </a:stretch>
        </p:blipFill>
        <p:spPr bwMode="auto">
          <a:xfrm>
            <a:off x="571472" y="1142984"/>
            <a:ext cx="3929090" cy="5357850"/>
          </a:xfrm>
          <a:prstGeom prst="rect">
            <a:avLst/>
          </a:prstGeom>
          <a:noFill/>
        </p:spPr>
      </p:pic>
      <p:pic>
        <p:nvPicPr>
          <p:cNvPr id="5124" name="Picture 4" descr="C:\Users\User\Desktop\IMG-20210226-WA0010.jpg"/>
          <p:cNvPicPr>
            <a:picLocks noChangeAspect="1" noChangeArrowheads="1"/>
          </p:cNvPicPr>
          <p:nvPr/>
        </p:nvPicPr>
        <p:blipFill>
          <a:blip r:embed="rId3"/>
          <a:srcRect/>
          <a:stretch>
            <a:fillRect/>
          </a:stretch>
        </p:blipFill>
        <p:spPr bwMode="auto">
          <a:xfrm>
            <a:off x="4429125" y="1142984"/>
            <a:ext cx="4071966" cy="53578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a:bodyPr>
          <a:lstStyle/>
          <a:p>
            <a:r>
              <a:rPr lang="ru-RU" sz="2000" b="1" dirty="0" smtClean="0">
                <a:solidFill>
                  <a:srgbClr val="604878"/>
                </a:solidFill>
                <a:latin typeface="Times New Roman" pitchFamily="18" charset="0"/>
                <a:cs typeface="Times New Roman" pitchFamily="18" charset="0"/>
              </a:rPr>
              <a:t>ремонт и обслуживание уличного </a:t>
            </a:r>
            <a:br>
              <a:rPr lang="ru-RU" sz="2000" b="1" dirty="0" smtClean="0">
                <a:solidFill>
                  <a:srgbClr val="604878"/>
                </a:solidFill>
                <a:latin typeface="Times New Roman" pitchFamily="18" charset="0"/>
                <a:cs typeface="Times New Roman" pitchFamily="18" charset="0"/>
              </a:rPr>
            </a:br>
            <a:r>
              <a:rPr lang="ru-RU" sz="2000" b="1" dirty="0" smtClean="0">
                <a:solidFill>
                  <a:srgbClr val="604878"/>
                </a:solidFill>
                <a:latin typeface="Times New Roman" pitchFamily="18" charset="0"/>
                <a:cs typeface="Times New Roman" pitchFamily="18" charset="0"/>
              </a:rPr>
              <a:t>освещения на территории поселения</a:t>
            </a:r>
            <a:endParaRPr lang="ru-RU" sz="2000" b="1" dirty="0"/>
          </a:p>
        </p:txBody>
      </p:sp>
      <p:pic>
        <p:nvPicPr>
          <p:cNvPr id="4" name="Picture 2" descr="C:\Users\User\Desktop\Работы по освещению Реброво 2.jpg"/>
          <p:cNvPicPr>
            <a:picLocks noGrp="1" noChangeAspect="1" noChangeArrowheads="1"/>
          </p:cNvPicPr>
          <p:nvPr>
            <p:ph idx="1"/>
          </p:nvPr>
        </p:nvPicPr>
        <p:blipFill>
          <a:blip r:embed="rId2"/>
          <a:srcRect/>
          <a:stretch>
            <a:fillRect/>
          </a:stretch>
        </p:blipFill>
        <p:spPr bwMode="auto">
          <a:xfrm>
            <a:off x="500034" y="1142984"/>
            <a:ext cx="8143931" cy="521497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643050"/>
          </a:xfrm>
        </p:spPr>
        <p:txBody>
          <a:bodyPr>
            <a:normAutofit fontScale="90000"/>
          </a:bodyPr>
          <a:lstStyle/>
          <a:p>
            <a:r>
              <a:rPr lang="ru-RU" b="1" dirty="0" smtClean="0">
                <a:solidFill>
                  <a:schemeClr val="accent5"/>
                </a:solidFill>
              </a:rPr>
              <a:t> </a:t>
            </a:r>
            <a:r>
              <a:rPr lang="ru-RU" sz="2000" b="1" dirty="0" smtClean="0">
                <a:solidFill>
                  <a:schemeClr val="accent5"/>
                </a:solidFill>
                <a:latin typeface="Times New Roman" pitchFamily="18" charset="0"/>
                <a:cs typeface="Times New Roman" pitchFamily="18" charset="0"/>
              </a:rPr>
              <a:t>В рамках муниципальной программы </a:t>
            </a:r>
            <a:r>
              <a:rPr lang="ru-RU" sz="2000" b="1" u="sng" dirty="0" smtClean="0">
                <a:solidFill>
                  <a:schemeClr val="accent5"/>
                </a:solidFill>
                <a:latin typeface="Times New Roman" pitchFamily="18" charset="0"/>
                <a:cs typeface="Times New Roman" pitchFamily="18" charset="0"/>
              </a:rPr>
              <a:t>«Проведение ремонтных работ на объектах коммунальной инфраструктуры на территории муниципального образования </a:t>
            </a:r>
            <a:r>
              <a:rPr lang="ru-RU" sz="2000" b="1" u="sng" dirty="0" err="1" smtClean="0">
                <a:solidFill>
                  <a:schemeClr val="accent5"/>
                </a:solidFill>
                <a:latin typeface="Times New Roman" pitchFamily="18" charset="0"/>
                <a:cs typeface="Times New Roman" pitchFamily="18" charset="0"/>
              </a:rPr>
              <a:t>Колчановское</a:t>
            </a:r>
            <a:r>
              <a:rPr lang="ru-RU" sz="2000" b="1" u="sng" dirty="0" smtClean="0">
                <a:solidFill>
                  <a:schemeClr val="accent5"/>
                </a:solidFill>
                <a:latin typeface="Times New Roman" pitchFamily="18" charset="0"/>
                <a:cs typeface="Times New Roman" pitchFamily="18" charset="0"/>
              </a:rPr>
              <a:t> сельское поселение на 2019-2022 годы» </a:t>
            </a:r>
            <a:r>
              <a:rPr lang="ru-RU" sz="2000" b="1" dirty="0" smtClean="0">
                <a:solidFill>
                  <a:schemeClr val="accent5"/>
                </a:solidFill>
                <a:latin typeface="Times New Roman" pitchFamily="18" charset="0"/>
                <a:cs typeface="Times New Roman" pitchFamily="18" charset="0"/>
              </a:rPr>
              <a:t>приобретен автономный источник электроснабжения (дизельный генератор) для газовой котельной с.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ул.Молодежная д.11 на сумму 1 392 631,59 руб.</a:t>
            </a:r>
            <a:endParaRPr lang="ru-RU" sz="2000" b="1" dirty="0">
              <a:solidFill>
                <a:schemeClr val="accent5"/>
              </a:solidFill>
              <a:latin typeface="Times New Roman" pitchFamily="18" charset="0"/>
              <a:cs typeface="Times New Roman" pitchFamily="18" charset="0"/>
            </a:endParaRPr>
          </a:p>
        </p:txBody>
      </p:sp>
      <p:pic>
        <p:nvPicPr>
          <p:cNvPr id="4098" name="Picture 2" descr="D:\Перенос Ира\Downloads\IMG_20200319_121225.jpg"/>
          <p:cNvPicPr>
            <a:picLocks noGrp="1" noChangeAspect="1" noChangeArrowheads="1"/>
          </p:cNvPicPr>
          <p:nvPr>
            <p:ph idx="1"/>
          </p:nvPr>
        </p:nvPicPr>
        <p:blipFill>
          <a:blip r:embed="rId2"/>
          <a:srcRect/>
          <a:stretch>
            <a:fillRect/>
          </a:stretch>
        </p:blipFill>
        <p:spPr bwMode="auto">
          <a:xfrm>
            <a:off x="500034" y="1857364"/>
            <a:ext cx="8143933" cy="450059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1143008"/>
          </a:xfrm>
        </p:spPr>
        <p:txBody>
          <a:bodyPr>
            <a:noAutofit/>
          </a:bodyPr>
          <a:lstStyle/>
          <a:p>
            <a:pPr algn="ctr"/>
            <a:r>
              <a:rPr lang="ru-RU" sz="3200" b="1" dirty="0">
                <a:solidFill>
                  <a:schemeClr val="accent5"/>
                </a:solidFill>
                <a:latin typeface="Times New Roman" pitchFamily="18" charset="0"/>
                <a:cs typeface="Times New Roman" pitchFamily="18" charset="0"/>
              </a:rPr>
              <a:t>Уважаемые </a:t>
            </a:r>
            <a:r>
              <a:rPr lang="ru-RU" sz="3200" b="1" dirty="0" smtClean="0">
                <a:solidFill>
                  <a:schemeClr val="accent5"/>
                </a:solidFill>
                <a:latin typeface="Times New Roman" pitchFamily="18" charset="0"/>
                <a:cs typeface="Times New Roman" pitchFamily="18" charset="0"/>
              </a:rPr>
              <a:t>жители и  гости поселения!</a:t>
            </a:r>
            <a:endParaRPr lang="ru-RU" sz="3200" dirty="0">
              <a:solidFill>
                <a:schemeClr val="accent5"/>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714488"/>
            <a:ext cx="8229600" cy="4929222"/>
          </a:xfrm>
        </p:spPr>
        <p:txBody>
          <a:bodyPr>
            <a:normAutofit fontScale="40000" lnSpcReduction="20000"/>
          </a:bodyPr>
          <a:lstStyle/>
          <a:p>
            <a:pPr algn="just">
              <a:buNone/>
            </a:pPr>
            <a:r>
              <a:rPr lang="ru-RU" sz="2900" dirty="0" smtClean="0">
                <a:latin typeface="Times New Roman" pitchFamily="18" charset="0"/>
                <a:cs typeface="Times New Roman" pitchFamily="18" charset="0"/>
              </a:rPr>
              <a:t>                 </a:t>
            </a:r>
            <a:r>
              <a:rPr lang="ru-RU" sz="5000" b="1" dirty="0" smtClean="0">
                <a:solidFill>
                  <a:schemeClr val="accent5"/>
                </a:solidFill>
                <a:latin typeface="Times New Roman" pitchFamily="18" charset="0"/>
                <a:cs typeface="Times New Roman" pitchFamily="18" charset="0"/>
              </a:rPr>
              <a:t>Предлагаю </a:t>
            </a:r>
            <a:r>
              <a:rPr lang="ru-RU" sz="5000" b="1" dirty="0">
                <a:solidFill>
                  <a:schemeClr val="accent5"/>
                </a:solidFill>
                <a:latin typeface="Times New Roman" pitchFamily="18" charset="0"/>
                <a:cs typeface="Times New Roman" pitchFamily="18" charset="0"/>
              </a:rPr>
              <a:t>Вашему вниманию отчет об основных итогах работы, исполнения бюджета </a:t>
            </a:r>
            <a:r>
              <a:rPr lang="ru-RU" sz="5000" b="1" dirty="0" smtClean="0">
                <a:solidFill>
                  <a:schemeClr val="accent5"/>
                </a:solidFill>
                <a:latin typeface="Times New Roman" pitchFamily="18" charset="0"/>
                <a:cs typeface="Times New Roman" pitchFamily="18" charset="0"/>
              </a:rPr>
              <a:t>2020 </a:t>
            </a:r>
            <a:r>
              <a:rPr lang="ru-RU" sz="5000" b="1" dirty="0">
                <a:solidFill>
                  <a:schemeClr val="accent5"/>
                </a:solidFill>
                <a:latin typeface="Times New Roman" pitchFamily="18" charset="0"/>
                <a:cs typeface="Times New Roman" pitchFamily="18" charset="0"/>
              </a:rPr>
              <a:t>года, достигнутых экономических показателях территории и задачах по дальнейшему совершенствованию своей деятельности на </a:t>
            </a:r>
            <a:r>
              <a:rPr lang="ru-RU" sz="5000" b="1" dirty="0" smtClean="0">
                <a:solidFill>
                  <a:schemeClr val="accent5"/>
                </a:solidFill>
                <a:latin typeface="Times New Roman" pitchFamily="18" charset="0"/>
                <a:cs typeface="Times New Roman" pitchFamily="18" charset="0"/>
              </a:rPr>
              <a:t>2021 </a:t>
            </a:r>
            <a:r>
              <a:rPr lang="ru-RU" sz="5000" b="1" dirty="0">
                <a:solidFill>
                  <a:schemeClr val="accent5"/>
                </a:solidFill>
                <a:latin typeface="Times New Roman" pitchFamily="18" charset="0"/>
                <a:cs typeface="Times New Roman" pitchFamily="18" charset="0"/>
              </a:rPr>
              <a:t>год.</a:t>
            </a:r>
            <a:r>
              <a:rPr lang="ru-RU" sz="5000" b="1" dirty="0" smtClean="0">
                <a:solidFill>
                  <a:schemeClr val="accent5"/>
                </a:solidFill>
                <a:latin typeface="Times New Roman" pitchFamily="18" charset="0"/>
                <a:cs typeface="Times New Roman" pitchFamily="18" charset="0"/>
              </a:rPr>
              <a:t> </a:t>
            </a:r>
          </a:p>
          <a:p>
            <a:pPr algn="just">
              <a:buNone/>
            </a:pPr>
            <a:r>
              <a:rPr lang="ru-RU" sz="5000" b="1" dirty="0" smtClean="0">
                <a:solidFill>
                  <a:schemeClr val="accent5"/>
                </a:solidFill>
                <a:latin typeface="Times New Roman" pitchFamily="18" charset="0"/>
                <a:cs typeface="Times New Roman" pitchFamily="18" charset="0"/>
              </a:rPr>
              <a:t>          В </a:t>
            </a:r>
            <a:r>
              <a:rPr lang="ru-RU" sz="5000" b="1" dirty="0">
                <a:solidFill>
                  <a:schemeClr val="accent5"/>
                </a:solidFill>
                <a:latin typeface="Times New Roman" pitchFamily="18" charset="0"/>
                <a:cs typeface="Times New Roman" pitchFamily="18" charset="0"/>
              </a:rPr>
              <a:t>своей работе администрация поселения руководствуется Конституцией Российской Федерации, Федеральным законом от 06.10.2003 года N 131-ФЗ "Об общих принципах организации местного самоуправления в Российской Федерации",  Федеральным законом Российской Федерации от 2 марта 2007 года N 25-ФЗ «О муниципальной службе в Российской Федерации», Уставом муниципального образования </a:t>
            </a:r>
            <a:r>
              <a:rPr lang="ru-RU" sz="5000" b="1" dirty="0" err="1">
                <a:solidFill>
                  <a:schemeClr val="accent5"/>
                </a:solidFill>
                <a:latin typeface="Times New Roman" pitchFamily="18" charset="0"/>
                <a:cs typeface="Times New Roman" pitchFamily="18" charset="0"/>
              </a:rPr>
              <a:t>Колчановское</a:t>
            </a:r>
            <a:r>
              <a:rPr lang="ru-RU" sz="5000" b="1" dirty="0">
                <a:solidFill>
                  <a:schemeClr val="accent5"/>
                </a:solidFill>
                <a:latin typeface="Times New Roman" pitchFamily="18" charset="0"/>
                <a:cs typeface="Times New Roman" pitchFamily="18" charset="0"/>
              </a:rPr>
              <a:t> сельское поселение  </a:t>
            </a:r>
            <a:r>
              <a:rPr lang="ru-RU" sz="5000" b="1" dirty="0" err="1">
                <a:solidFill>
                  <a:schemeClr val="accent5"/>
                </a:solidFill>
                <a:latin typeface="Times New Roman" pitchFamily="18" charset="0"/>
                <a:cs typeface="Times New Roman" pitchFamily="18" charset="0"/>
              </a:rPr>
              <a:t>Волховского</a:t>
            </a:r>
            <a:r>
              <a:rPr lang="ru-RU" sz="5000" b="1" dirty="0">
                <a:solidFill>
                  <a:schemeClr val="accent5"/>
                </a:solidFill>
                <a:latin typeface="Times New Roman" pitchFamily="18" charset="0"/>
                <a:cs typeface="Times New Roman" pitchFamily="18" charset="0"/>
              </a:rPr>
              <a:t> района Ленинградской области, Положением об администрации  МО </a:t>
            </a:r>
            <a:r>
              <a:rPr lang="ru-RU" sz="5000" b="1" dirty="0" err="1">
                <a:solidFill>
                  <a:schemeClr val="accent5"/>
                </a:solidFill>
                <a:latin typeface="Times New Roman" pitchFamily="18" charset="0"/>
                <a:cs typeface="Times New Roman" pitchFamily="18" charset="0"/>
              </a:rPr>
              <a:t>Колчановское</a:t>
            </a:r>
            <a:r>
              <a:rPr lang="ru-RU" sz="5000" b="1" dirty="0">
                <a:solidFill>
                  <a:schemeClr val="accent5"/>
                </a:solidFill>
                <a:latin typeface="Times New Roman" pitchFamily="18" charset="0"/>
                <a:cs typeface="Times New Roman" pitchFamily="18" charset="0"/>
              </a:rPr>
              <a:t> сельское поселение, иными федеральными законами, законами Ленинградской области Положениями, разработанными и утвержденными Советом депутатов поселения, нормативными правовыми актами МО </a:t>
            </a:r>
            <a:r>
              <a:rPr lang="ru-RU" sz="5000" b="1" dirty="0" err="1">
                <a:solidFill>
                  <a:schemeClr val="accent5"/>
                </a:solidFill>
                <a:latin typeface="Times New Roman" pitchFamily="18" charset="0"/>
                <a:cs typeface="Times New Roman" pitchFamily="18" charset="0"/>
              </a:rPr>
              <a:t>Колчановское</a:t>
            </a:r>
            <a:r>
              <a:rPr lang="ru-RU" sz="5000" b="1" dirty="0">
                <a:solidFill>
                  <a:schemeClr val="accent5"/>
                </a:solidFill>
                <a:latin typeface="Times New Roman" pitchFamily="18" charset="0"/>
                <a:cs typeface="Times New Roman" pitchFamily="18" charset="0"/>
              </a:rPr>
              <a:t> сельское поселение.</a:t>
            </a:r>
          </a:p>
          <a:p>
            <a:pPr>
              <a:buNone/>
            </a:pPr>
            <a:endParaRPr lang="ru-RU" sz="2600" dirty="0" smtClean="0">
              <a:latin typeface="Times New Roman" pitchFamily="18" charset="0"/>
              <a:cs typeface="Times New Roman" pitchFamily="18" charset="0"/>
            </a:endParaRPr>
          </a:p>
          <a:p>
            <a:pPr>
              <a:buNone/>
            </a:pPr>
            <a:r>
              <a:rPr lang="ru-RU" sz="2600" dirty="0">
                <a:latin typeface="Times New Roman" pitchFamily="18" charset="0"/>
                <a:cs typeface="Times New Roman" pitchFamily="18" charset="0"/>
              </a:rPr>
              <a:t> </a:t>
            </a:r>
            <a:r>
              <a:rPr lang="ru-RU" sz="2600" dirty="0" smtClean="0">
                <a:latin typeface="Times New Roman" pitchFamily="18" charset="0"/>
                <a:cs typeface="Times New Roman" pitchFamily="18" charset="0"/>
              </a:rPr>
              <a:t>         </a:t>
            </a:r>
            <a:endParaRPr lang="ru-RU" sz="2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500198"/>
          </a:xfrm>
        </p:spPr>
        <p:txBody>
          <a:bodyPr>
            <a:normAutofit fontScale="90000"/>
          </a:bodyPr>
          <a:lstStyle/>
          <a:p>
            <a:pPr algn="just"/>
            <a:r>
              <a:rPr lang="ru-RU" sz="2200" dirty="0" smtClean="0">
                <a:solidFill>
                  <a:schemeClr val="accent5"/>
                </a:solidFill>
              </a:rPr>
              <a:t/>
            </a:r>
            <a:br>
              <a:rPr lang="ru-RU" sz="2200" dirty="0" smtClean="0">
                <a:solidFill>
                  <a:schemeClr val="accent5"/>
                </a:solidFill>
              </a:rPr>
            </a:br>
            <a:r>
              <a:rPr lang="ru-RU" sz="2000" b="1" dirty="0" smtClean="0">
                <a:solidFill>
                  <a:schemeClr val="accent5"/>
                </a:solidFill>
                <a:latin typeface="Times New Roman" pitchFamily="18" charset="0"/>
                <a:cs typeface="Times New Roman" pitchFamily="18" charset="0"/>
              </a:rPr>
              <a:t>В рамках муниципальной программы </a:t>
            </a:r>
            <a:r>
              <a:rPr lang="ru-RU" sz="2000" b="1" u="sng" dirty="0" smtClean="0">
                <a:solidFill>
                  <a:schemeClr val="accent5"/>
                </a:solidFill>
                <a:latin typeface="Times New Roman" pitchFamily="18" charset="0"/>
                <a:cs typeface="Times New Roman" pitchFamily="18" charset="0"/>
              </a:rPr>
              <a:t>«Развитие части территории муниципального образования </a:t>
            </a:r>
            <a:r>
              <a:rPr lang="ru-RU" sz="2000" b="1" u="sng" dirty="0" err="1" smtClean="0">
                <a:solidFill>
                  <a:schemeClr val="accent5"/>
                </a:solidFill>
                <a:latin typeface="Times New Roman" pitchFamily="18" charset="0"/>
                <a:cs typeface="Times New Roman" pitchFamily="18" charset="0"/>
              </a:rPr>
              <a:t>Колчановское</a:t>
            </a:r>
            <a:r>
              <a:rPr lang="ru-RU" sz="2000" b="1" u="sng" dirty="0" smtClean="0">
                <a:solidFill>
                  <a:schemeClr val="accent5"/>
                </a:solidFill>
                <a:latin typeface="Times New Roman" pitchFamily="18" charset="0"/>
                <a:cs typeface="Times New Roman" pitchFamily="18" charset="0"/>
              </a:rPr>
              <a:t> сельское поселение на 2019-2022годы» </a:t>
            </a:r>
            <a:r>
              <a:rPr lang="ru-RU" sz="2000" b="1" dirty="0" smtClean="0">
                <a:solidFill>
                  <a:schemeClr val="accent5"/>
                </a:solidFill>
                <a:latin typeface="Times New Roman" pitchFamily="18" charset="0"/>
                <a:cs typeface="Times New Roman" pitchFamily="18" charset="0"/>
              </a:rPr>
              <a:t>произведен ремонт участка дороги, расположенной по адресу: Ленинградская область, </a:t>
            </a:r>
            <a:r>
              <a:rPr lang="ru-RU" sz="2000" b="1" dirty="0" err="1" smtClean="0">
                <a:solidFill>
                  <a:schemeClr val="accent5"/>
                </a:solidFill>
                <a:latin typeface="Times New Roman" pitchFamily="18" charset="0"/>
                <a:cs typeface="Times New Roman" pitchFamily="18" charset="0"/>
              </a:rPr>
              <a:t>Волховский</a:t>
            </a:r>
            <a:r>
              <a:rPr lang="ru-RU" sz="2000" b="1" dirty="0" smtClean="0">
                <a:solidFill>
                  <a:schemeClr val="accent5"/>
                </a:solidFill>
                <a:latin typeface="Times New Roman" pitchFamily="18" charset="0"/>
                <a:cs typeface="Times New Roman" pitchFamily="18" charset="0"/>
              </a:rPr>
              <a:t> район, д. </a:t>
            </a:r>
            <a:r>
              <a:rPr lang="ru-RU" sz="2000" b="1" dirty="0" err="1" smtClean="0">
                <a:solidFill>
                  <a:schemeClr val="accent5"/>
                </a:solidFill>
                <a:latin typeface="Times New Roman" pitchFamily="18" charset="0"/>
                <a:cs typeface="Times New Roman" pitchFamily="18" charset="0"/>
              </a:rPr>
              <a:t>Андреевщина</a:t>
            </a:r>
            <a:r>
              <a:rPr lang="ru-RU" sz="2000" b="1" dirty="0" smtClean="0">
                <a:solidFill>
                  <a:schemeClr val="accent5"/>
                </a:solidFill>
                <a:latin typeface="Times New Roman" pitchFamily="18" charset="0"/>
                <a:cs typeface="Times New Roman" pitchFamily="18" charset="0"/>
              </a:rPr>
              <a:t> от д. №2 до д. №14А , произведен ремонт участка дороги от дома №14 до дома №27 в деревне </a:t>
            </a:r>
            <a:r>
              <a:rPr lang="ru-RU" sz="2000" b="1" dirty="0" err="1" smtClean="0">
                <a:solidFill>
                  <a:schemeClr val="accent5"/>
                </a:solidFill>
                <a:latin typeface="Times New Roman" pitchFamily="18" charset="0"/>
                <a:cs typeface="Times New Roman" pitchFamily="18" charset="0"/>
              </a:rPr>
              <a:t>Ежева</a:t>
            </a:r>
            <a:r>
              <a:rPr lang="ru-RU" sz="2000" b="1" dirty="0" smtClean="0">
                <a:solidFill>
                  <a:schemeClr val="accent5"/>
                </a:solidFill>
                <a:latin typeface="Times New Roman" pitchFamily="18" charset="0"/>
                <a:cs typeface="Times New Roman" pitchFamily="18" charset="0"/>
              </a:rPr>
              <a:t>, </a:t>
            </a:r>
            <a:r>
              <a:rPr lang="ru-RU" sz="2000" b="1" dirty="0" err="1" smtClean="0">
                <a:solidFill>
                  <a:schemeClr val="accent5"/>
                </a:solidFill>
                <a:latin typeface="Times New Roman" pitchFamily="18" charset="0"/>
                <a:cs typeface="Times New Roman" pitchFamily="18" charset="0"/>
              </a:rPr>
              <a:t>Волховского</a:t>
            </a:r>
            <a:r>
              <a:rPr lang="ru-RU" sz="2000" b="1" dirty="0" smtClean="0">
                <a:solidFill>
                  <a:schemeClr val="accent5"/>
                </a:solidFill>
                <a:latin typeface="Times New Roman" pitchFamily="18" charset="0"/>
                <a:cs typeface="Times New Roman" pitchFamily="18" charset="0"/>
              </a:rPr>
              <a:t> района Ленинградской области, а также проведена модернизация уличного освещения в </a:t>
            </a:r>
            <a:r>
              <a:rPr lang="ru-RU" sz="2000" b="1" dirty="0" err="1" smtClean="0">
                <a:solidFill>
                  <a:schemeClr val="accent5"/>
                </a:solidFill>
                <a:latin typeface="Times New Roman" pitchFamily="18" charset="0"/>
                <a:cs typeface="Times New Roman" pitchFamily="18" charset="0"/>
              </a:rPr>
              <a:t>д.Андреевщина</a:t>
            </a:r>
            <a:r>
              <a:rPr lang="ru-RU" sz="2000" b="1" dirty="0" smtClean="0">
                <a:solidFill>
                  <a:schemeClr val="accent5"/>
                </a:solidFill>
                <a:latin typeface="Times New Roman" pitchFamily="18" charset="0"/>
                <a:cs typeface="Times New Roman" pitchFamily="18" charset="0"/>
              </a:rPr>
              <a:t> на общую сумму – 1 955 343,00 </a:t>
            </a:r>
            <a:r>
              <a:rPr lang="ru-RU" sz="2000" b="1" dirty="0" err="1" smtClean="0">
                <a:solidFill>
                  <a:schemeClr val="accent5"/>
                </a:solidFill>
                <a:latin typeface="Times New Roman" pitchFamily="18" charset="0"/>
                <a:cs typeface="Times New Roman" pitchFamily="18" charset="0"/>
              </a:rPr>
              <a:t>руб</a:t>
            </a:r>
            <a:endParaRPr lang="ru-RU" sz="2000" b="1" dirty="0">
              <a:solidFill>
                <a:schemeClr val="accent5"/>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4286256"/>
            <a:ext cx="8229600" cy="1839907"/>
          </a:xfrm>
        </p:spPr>
        <p:txBody>
          <a:bodyPr/>
          <a:lstStyle/>
          <a:p>
            <a:endParaRPr lang="ru-RU" dirty="0"/>
          </a:p>
        </p:txBody>
      </p:sp>
      <p:pic>
        <p:nvPicPr>
          <p:cNvPr id="4" name="Picture 2" descr="D:\Перенос Ира\Downloads\IMG-20210225-WA0005.jpg"/>
          <p:cNvPicPr>
            <a:picLocks noChangeAspect="1" noChangeArrowheads="1"/>
          </p:cNvPicPr>
          <p:nvPr/>
        </p:nvPicPr>
        <p:blipFill>
          <a:blip r:embed="rId2"/>
          <a:srcRect/>
          <a:stretch>
            <a:fillRect/>
          </a:stretch>
        </p:blipFill>
        <p:spPr bwMode="auto">
          <a:xfrm>
            <a:off x="642910" y="2214554"/>
            <a:ext cx="3786214" cy="4357718"/>
          </a:xfrm>
          <a:prstGeom prst="rect">
            <a:avLst/>
          </a:prstGeom>
          <a:noFill/>
        </p:spPr>
      </p:pic>
      <p:pic>
        <p:nvPicPr>
          <p:cNvPr id="5" name="Picture 2" descr="D:\Перенос Ира\Downloads\IMG-20200812-WA0002.jpg"/>
          <p:cNvPicPr>
            <a:picLocks noChangeAspect="1" noChangeArrowheads="1"/>
          </p:cNvPicPr>
          <p:nvPr/>
        </p:nvPicPr>
        <p:blipFill>
          <a:blip r:embed="rId3" cstate="print"/>
          <a:srcRect/>
          <a:stretch>
            <a:fillRect/>
          </a:stretch>
        </p:blipFill>
        <p:spPr bwMode="auto">
          <a:xfrm>
            <a:off x="4429124" y="2214554"/>
            <a:ext cx="4143404" cy="435771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4000528"/>
          </a:xfrm>
        </p:spPr>
        <p:txBody>
          <a:bodyPr>
            <a:normAutofit/>
          </a:bodyPr>
          <a:lstStyle/>
          <a:p>
            <a:pPr marL="0" indent="0"/>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a:latin typeface="Times New Roman" pitchFamily="18" charset="0"/>
              <a:cs typeface="Times New Roman" pitchFamily="18" charset="0"/>
            </a:endParaRPr>
          </a:p>
        </p:txBody>
      </p:sp>
      <p:sp>
        <p:nvSpPr>
          <p:cNvPr id="3" name="Содержимое 2"/>
          <p:cNvSpPr>
            <a:spLocks noGrp="1"/>
          </p:cNvSpPr>
          <p:nvPr>
            <p:ph idx="1"/>
          </p:nvPr>
        </p:nvSpPr>
        <p:spPr>
          <a:xfrm flipV="1">
            <a:off x="457200" y="6715147"/>
            <a:ext cx="8229600" cy="142852"/>
          </a:xfrm>
        </p:spPr>
        <p:txBody>
          <a:bodyPr>
            <a:normAutofit fontScale="25000" lnSpcReduction="20000"/>
          </a:bodyPr>
          <a:lstStyle/>
          <a:p>
            <a:endParaRPr lang="ru-RU" dirty="0"/>
          </a:p>
        </p:txBody>
      </p:sp>
      <p:pic>
        <p:nvPicPr>
          <p:cNvPr id="16386" name="Picture 2" descr="D:\Перенос Ира\Downloads\IMG_20200907_165728.jpg"/>
          <p:cNvPicPr>
            <a:picLocks noChangeAspect="1" noChangeArrowheads="1"/>
          </p:cNvPicPr>
          <p:nvPr/>
        </p:nvPicPr>
        <p:blipFill>
          <a:blip r:embed="rId2"/>
          <a:srcRect/>
          <a:stretch>
            <a:fillRect/>
          </a:stretch>
        </p:blipFill>
        <p:spPr bwMode="auto">
          <a:xfrm>
            <a:off x="214282" y="1785926"/>
            <a:ext cx="4286280" cy="4786346"/>
          </a:xfrm>
          <a:prstGeom prst="rect">
            <a:avLst/>
          </a:prstGeom>
          <a:noFill/>
        </p:spPr>
      </p:pic>
      <p:sp>
        <p:nvSpPr>
          <p:cNvPr id="8" name="TextBox 7"/>
          <p:cNvSpPr txBox="1"/>
          <p:nvPr/>
        </p:nvSpPr>
        <p:spPr>
          <a:xfrm>
            <a:off x="142844" y="-214338"/>
            <a:ext cx="9001156" cy="1969770"/>
          </a:xfrm>
          <a:prstGeom prst="rect">
            <a:avLst/>
          </a:prstGeom>
          <a:noFill/>
        </p:spPr>
        <p:txBody>
          <a:bodyPr wrap="square" rtlCol="0">
            <a:spAutoFit/>
          </a:bodyPr>
          <a:lstStyle/>
          <a:p>
            <a:pPr algn="ctr"/>
            <a:endParaRPr lang="ru-RU" sz="1400" b="1" dirty="0" smtClean="0">
              <a:latin typeface="Times New Roman" pitchFamily="18" charset="0"/>
              <a:cs typeface="Times New Roman" pitchFamily="18" charset="0"/>
            </a:endParaRPr>
          </a:p>
          <a:p>
            <a:pPr algn="just"/>
            <a:r>
              <a:rPr lang="ru-RU" b="1" dirty="0" smtClean="0">
                <a:solidFill>
                  <a:schemeClr val="accent5"/>
                </a:solidFill>
                <a:latin typeface="Times New Roman" pitchFamily="18" charset="0"/>
                <a:cs typeface="Times New Roman" pitchFamily="18" charset="0"/>
              </a:rPr>
              <a:t>В рамках муниципальной программы </a:t>
            </a:r>
            <a:r>
              <a:rPr lang="ru-RU" b="1" u="sng" dirty="0" smtClean="0">
                <a:solidFill>
                  <a:schemeClr val="accent5"/>
                </a:solidFill>
                <a:latin typeface="Times New Roman" pitchFamily="18" charset="0"/>
                <a:cs typeface="Times New Roman" pitchFamily="18" charset="0"/>
              </a:rPr>
              <a:t>«Развитие части территории административного центра муниципального образования </a:t>
            </a:r>
            <a:r>
              <a:rPr lang="ru-RU" b="1" u="sng" dirty="0" err="1" smtClean="0">
                <a:solidFill>
                  <a:schemeClr val="accent5"/>
                </a:solidFill>
                <a:latin typeface="Times New Roman" pitchFamily="18" charset="0"/>
                <a:cs typeface="Times New Roman" pitchFamily="18" charset="0"/>
              </a:rPr>
              <a:t>Колчановское</a:t>
            </a:r>
            <a:r>
              <a:rPr lang="ru-RU" b="1" u="sng" dirty="0" smtClean="0">
                <a:solidFill>
                  <a:schemeClr val="accent5"/>
                </a:solidFill>
                <a:latin typeface="Times New Roman" pitchFamily="18" charset="0"/>
                <a:cs typeface="Times New Roman" pitchFamily="18" charset="0"/>
              </a:rPr>
              <a:t> сельское поселение </a:t>
            </a:r>
            <a:r>
              <a:rPr lang="ru-RU" b="1" u="sng" dirty="0" err="1" smtClean="0">
                <a:solidFill>
                  <a:schemeClr val="accent5"/>
                </a:solidFill>
                <a:latin typeface="Times New Roman" pitchFamily="18" charset="0"/>
                <a:cs typeface="Times New Roman" pitchFamily="18" charset="0"/>
              </a:rPr>
              <a:t>Волховского</a:t>
            </a:r>
            <a:r>
              <a:rPr lang="ru-RU" b="1" u="sng" dirty="0" smtClean="0">
                <a:solidFill>
                  <a:schemeClr val="accent5"/>
                </a:solidFill>
                <a:latin typeface="Times New Roman" pitchFamily="18" charset="0"/>
                <a:cs typeface="Times New Roman" pitchFamily="18" charset="0"/>
              </a:rPr>
              <a:t> муниципального района Ленинградской области – село </a:t>
            </a:r>
            <a:r>
              <a:rPr lang="ru-RU" b="1" u="sng" dirty="0" err="1" smtClean="0">
                <a:solidFill>
                  <a:schemeClr val="accent5"/>
                </a:solidFill>
                <a:latin typeface="Times New Roman" pitchFamily="18" charset="0"/>
                <a:cs typeface="Times New Roman" pitchFamily="18" charset="0"/>
              </a:rPr>
              <a:t>Колчаново</a:t>
            </a:r>
            <a:r>
              <a:rPr lang="ru-RU" b="1" u="sng" dirty="0" smtClean="0">
                <a:solidFill>
                  <a:schemeClr val="accent5"/>
                </a:solidFill>
                <a:latin typeface="Times New Roman" pitchFamily="18" charset="0"/>
                <a:cs typeface="Times New Roman" pitchFamily="18" charset="0"/>
              </a:rPr>
              <a:t> на 2019-2022 годы» </a:t>
            </a:r>
            <a:r>
              <a:rPr lang="ru-RU" b="1" dirty="0" smtClean="0">
                <a:solidFill>
                  <a:schemeClr val="accent5"/>
                </a:solidFill>
                <a:latin typeface="Times New Roman" pitchFamily="18" charset="0"/>
                <a:cs typeface="Times New Roman" pitchFamily="18" charset="0"/>
              </a:rPr>
              <a:t>произведен ремонт в здании общественной бани, расположенной по адресу: Ленинградская область, </a:t>
            </a:r>
            <a:r>
              <a:rPr lang="ru-RU" b="1" dirty="0" err="1" smtClean="0">
                <a:solidFill>
                  <a:schemeClr val="accent5"/>
                </a:solidFill>
                <a:latin typeface="Times New Roman" pitchFamily="18" charset="0"/>
                <a:cs typeface="Times New Roman" pitchFamily="18" charset="0"/>
              </a:rPr>
              <a:t>Волховский</a:t>
            </a:r>
            <a:r>
              <a:rPr lang="ru-RU" b="1" dirty="0" smtClean="0">
                <a:solidFill>
                  <a:schemeClr val="accent5"/>
                </a:solidFill>
                <a:latin typeface="Times New Roman" pitchFamily="18" charset="0"/>
                <a:cs typeface="Times New Roman" pitchFamily="18" charset="0"/>
              </a:rPr>
              <a:t> район, с. </a:t>
            </a:r>
            <a:r>
              <a:rPr lang="ru-RU" b="1" dirty="0" err="1" smtClean="0">
                <a:solidFill>
                  <a:schemeClr val="accent5"/>
                </a:solidFill>
                <a:latin typeface="Times New Roman" pitchFamily="18" charset="0"/>
                <a:cs typeface="Times New Roman" pitchFamily="18" charset="0"/>
              </a:rPr>
              <a:t>Колчаново</a:t>
            </a:r>
            <a:r>
              <a:rPr lang="ru-RU" b="1" dirty="0" smtClean="0">
                <a:solidFill>
                  <a:schemeClr val="accent5"/>
                </a:solidFill>
                <a:latin typeface="Times New Roman" pitchFamily="18" charset="0"/>
                <a:cs typeface="Times New Roman" pitchFamily="18" charset="0"/>
              </a:rPr>
              <a:t>, </a:t>
            </a:r>
            <a:r>
              <a:rPr lang="ru-RU" b="1" dirty="0" err="1" smtClean="0">
                <a:solidFill>
                  <a:schemeClr val="accent5"/>
                </a:solidFill>
                <a:latin typeface="Times New Roman" pitchFamily="18" charset="0"/>
                <a:cs typeface="Times New Roman" pitchFamily="18" charset="0"/>
              </a:rPr>
              <a:t>мкр</a:t>
            </a:r>
            <a:r>
              <a:rPr lang="ru-RU" b="1" dirty="0" smtClean="0">
                <a:solidFill>
                  <a:schemeClr val="accent5"/>
                </a:solidFill>
                <a:latin typeface="Times New Roman" pitchFamily="18" charset="0"/>
                <a:cs typeface="Times New Roman" pitchFamily="18" charset="0"/>
              </a:rPr>
              <a:t>. «Алексино», д. 21. на общую сумму – 1 603 859,00 рублей</a:t>
            </a:r>
            <a:endParaRPr lang="ru-RU" b="1" dirty="0">
              <a:solidFill>
                <a:schemeClr val="accent5"/>
              </a:solidFill>
              <a:latin typeface="Times New Roman" pitchFamily="18" charset="0"/>
              <a:cs typeface="Times New Roman" pitchFamily="18" charset="0"/>
            </a:endParaRPr>
          </a:p>
        </p:txBody>
      </p:sp>
      <p:pic>
        <p:nvPicPr>
          <p:cNvPr id="1026" name="Picture 2" descr="C:\Users\User\Desktop\IMG-20200908-WA0023.jpg"/>
          <p:cNvPicPr>
            <a:picLocks noChangeAspect="1" noChangeArrowheads="1"/>
          </p:cNvPicPr>
          <p:nvPr/>
        </p:nvPicPr>
        <p:blipFill>
          <a:blip r:embed="rId3"/>
          <a:srcRect/>
          <a:stretch>
            <a:fillRect/>
          </a:stretch>
        </p:blipFill>
        <p:spPr bwMode="auto">
          <a:xfrm>
            <a:off x="4429124" y="1785926"/>
            <a:ext cx="4500594" cy="478634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User\Desktop\IMG-20200908-WA0021.jpg"/>
          <p:cNvPicPr>
            <a:picLocks noGrp="1" noChangeAspect="1" noChangeArrowheads="1"/>
          </p:cNvPicPr>
          <p:nvPr>
            <p:ph idx="1"/>
          </p:nvPr>
        </p:nvPicPr>
        <p:blipFill>
          <a:blip r:embed="rId2"/>
          <a:srcRect/>
          <a:stretch>
            <a:fillRect/>
          </a:stretch>
        </p:blipFill>
        <p:spPr bwMode="auto">
          <a:xfrm>
            <a:off x="457200" y="571480"/>
            <a:ext cx="8229600" cy="571504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1143008"/>
          </a:xfrm>
        </p:spPr>
        <p:txBody>
          <a:bodyPr>
            <a:noAutofit/>
          </a:bodyPr>
          <a:lstStyle/>
          <a:p>
            <a:pPr algn="just"/>
            <a:r>
              <a:rPr lang="ru-RU" sz="1800" b="1" dirty="0" smtClean="0">
                <a:solidFill>
                  <a:schemeClr val="accent5"/>
                </a:solidFill>
                <a:latin typeface="Times New Roman" pitchFamily="18" charset="0"/>
                <a:cs typeface="Times New Roman" pitchFamily="18" charset="0"/>
              </a:rPr>
              <a:t>В рамках муниципальной программы </a:t>
            </a:r>
            <a:r>
              <a:rPr lang="ru-RU" sz="1800" b="1" u="sng" dirty="0" smtClean="0">
                <a:solidFill>
                  <a:schemeClr val="accent5"/>
                </a:solidFill>
                <a:latin typeface="Times New Roman" pitchFamily="18" charset="0"/>
                <a:cs typeface="Times New Roman" pitchFamily="18" charset="0"/>
              </a:rPr>
              <a:t>«Энергосбережение и повышение энергетической эффективности  на территории муниципального образования </a:t>
            </a:r>
            <a:r>
              <a:rPr lang="ru-RU" sz="1800" b="1" u="sng" dirty="0" err="1" smtClean="0">
                <a:solidFill>
                  <a:schemeClr val="accent5"/>
                </a:solidFill>
                <a:latin typeface="Times New Roman" pitchFamily="18" charset="0"/>
                <a:cs typeface="Times New Roman" pitchFamily="18" charset="0"/>
              </a:rPr>
              <a:t>Колчановское</a:t>
            </a:r>
            <a:r>
              <a:rPr lang="ru-RU" sz="1800" b="1" u="sng" dirty="0" smtClean="0">
                <a:solidFill>
                  <a:schemeClr val="accent5"/>
                </a:solidFill>
                <a:latin typeface="Times New Roman" pitchFamily="18" charset="0"/>
                <a:cs typeface="Times New Roman" pitchFamily="18" charset="0"/>
              </a:rPr>
              <a:t> сельское поселение </a:t>
            </a:r>
            <a:r>
              <a:rPr lang="ru-RU" sz="1800" b="1" u="sng" dirty="0" err="1" smtClean="0">
                <a:solidFill>
                  <a:schemeClr val="accent5"/>
                </a:solidFill>
                <a:latin typeface="Times New Roman" pitchFamily="18" charset="0"/>
                <a:cs typeface="Times New Roman" pitchFamily="18" charset="0"/>
              </a:rPr>
              <a:t>Волховского</a:t>
            </a:r>
            <a:r>
              <a:rPr lang="ru-RU" sz="1800" b="1" u="sng" dirty="0" smtClean="0">
                <a:solidFill>
                  <a:schemeClr val="accent5"/>
                </a:solidFill>
                <a:latin typeface="Times New Roman" pitchFamily="18" charset="0"/>
                <a:cs typeface="Times New Roman" pitchFamily="18" charset="0"/>
              </a:rPr>
              <a:t> муниципального района Ленинградской области на 2019-2020 годы» </a:t>
            </a:r>
            <a:r>
              <a:rPr lang="ru-RU" sz="1800" b="1" dirty="0" smtClean="0">
                <a:solidFill>
                  <a:schemeClr val="accent5"/>
                </a:solidFill>
                <a:latin typeface="Times New Roman" pitchFamily="18" charset="0"/>
                <a:cs typeface="Times New Roman" pitchFamily="18" charset="0"/>
              </a:rPr>
              <a:t>произведена модернизация уличного освещения на территории поселения с приобретением и установкой светодиодных светильников в д. Посадница, д. </a:t>
            </a:r>
            <a:r>
              <a:rPr lang="ru-RU" sz="1800" b="1" dirty="0" err="1" smtClean="0">
                <a:solidFill>
                  <a:schemeClr val="accent5"/>
                </a:solidFill>
                <a:latin typeface="Times New Roman" pitchFamily="18" charset="0"/>
                <a:cs typeface="Times New Roman" pitchFamily="18" charset="0"/>
              </a:rPr>
              <a:t>Вымово</a:t>
            </a:r>
            <a:r>
              <a:rPr lang="ru-RU" sz="1800" b="1" dirty="0" smtClean="0">
                <a:solidFill>
                  <a:schemeClr val="accent5"/>
                </a:solidFill>
                <a:latin typeface="Times New Roman" pitchFamily="18" charset="0"/>
                <a:cs typeface="Times New Roman" pitchFamily="18" charset="0"/>
              </a:rPr>
              <a:t>, д. </a:t>
            </a:r>
            <a:r>
              <a:rPr lang="ru-RU" sz="1800" b="1" dirty="0" err="1" smtClean="0">
                <a:solidFill>
                  <a:schemeClr val="accent5"/>
                </a:solidFill>
                <a:latin typeface="Times New Roman" pitchFamily="18" charset="0"/>
                <a:cs typeface="Times New Roman" pitchFamily="18" charset="0"/>
              </a:rPr>
              <a:t>Кумин</a:t>
            </a:r>
            <a:r>
              <a:rPr lang="ru-RU" sz="1800" b="1" dirty="0" smtClean="0">
                <a:solidFill>
                  <a:schemeClr val="accent5"/>
                </a:solidFill>
                <a:latin typeface="Times New Roman" pitchFamily="18" charset="0"/>
                <a:cs typeface="Times New Roman" pitchFamily="18" charset="0"/>
              </a:rPr>
              <a:t> Бор, д. </a:t>
            </a:r>
            <a:r>
              <a:rPr lang="ru-RU" sz="1800" b="1" dirty="0" err="1" smtClean="0">
                <a:solidFill>
                  <a:schemeClr val="accent5"/>
                </a:solidFill>
                <a:latin typeface="Times New Roman" pitchFamily="18" charset="0"/>
                <a:cs typeface="Times New Roman" pitchFamily="18" charset="0"/>
              </a:rPr>
              <a:t>Кивуя</a:t>
            </a:r>
            <a:r>
              <a:rPr lang="ru-RU" sz="1800" b="1" dirty="0" smtClean="0">
                <a:solidFill>
                  <a:schemeClr val="accent5"/>
                </a:solidFill>
                <a:latin typeface="Times New Roman" pitchFamily="18" charset="0"/>
                <a:cs typeface="Times New Roman" pitchFamily="18" charset="0"/>
              </a:rPr>
              <a:t>, </a:t>
            </a:r>
            <a:br>
              <a:rPr lang="ru-RU" sz="1800" b="1" dirty="0" smtClean="0">
                <a:solidFill>
                  <a:schemeClr val="accent5"/>
                </a:solidFill>
                <a:latin typeface="Times New Roman" pitchFamily="18" charset="0"/>
                <a:cs typeface="Times New Roman" pitchFamily="18" charset="0"/>
              </a:rPr>
            </a:br>
            <a:r>
              <a:rPr lang="ru-RU" sz="1800" b="1" dirty="0" smtClean="0">
                <a:solidFill>
                  <a:schemeClr val="accent5"/>
                </a:solidFill>
                <a:latin typeface="Times New Roman" pitchFamily="18" charset="0"/>
                <a:cs typeface="Times New Roman" pitchFamily="18" charset="0"/>
              </a:rPr>
              <a:t>д. Усадище, д. </a:t>
            </a:r>
            <a:r>
              <a:rPr lang="ru-RU" sz="1800" b="1" dirty="0" err="1" smtClean="0">
                <a:solidFill>
                  <a:schemeClr val="accent5"/>
                </a:solidFill>
                <a:latin typeface="Times New Roman" pitchFamily="18" charset="0"/>
                <a:cs typeface="Times New Roman" pitchFamily="18" charset="0"/>
              </a:rPr>
              <a:t>Тихомировщина</a:t>
            </a:r>
            <a:r>
              <a:rPr lang="ru-RU" sz="1800" b="1" dirty="0" smtClean="0">
                <a:solidFill>
                  <a:schemeClr val="accent5"/>
                </a:solidFill>
                <a:latin typeface="Times New Roman" pitchFamily="18" charset="0"/>
                <a:cs typeface="Times New Roman" pitchFamily="18" charset="0"/>
              </a:rPr>
              <a:t>, на сумму – 926 305,79 рублей</a:t>
            </a:r>
            <a:br>
              <a:rPr lang="ru-RU" sz="1800" b="1" dirty="0" smtClean="0">
                <a:solidFill>
                  <a:schemeClr val="accent5"/>
                </a:solidFill>
                <a:latin typeface="Times New Roman" pitchFamily="18" charset="0"/>
                <a:cs typeface="Times New Roman" pitchFamily="18" charset="0"/>
              </a:rPr>
            </a:br>
            <a:r>
              <a:rPr lang="ru-RU" sz="1800" dirty="0" smtClean="0"/>
              <a:t/>
            </a:r>
            <a:br>
              <a:rPr lang="ru-RU" sz="1800" dirty="0" smtClean="0"/>
            </a:br>
            <a:endParaRPr lang="ru-RU" sz="1800" dirty="0">
              <a:latin typeface="Times New Roman" pitchFamily="18" charset="0"/>
              <a:cs typeface="Times New Roman" pitchFamily="18" charset="0"/>
            </a:endParaRPr>
          </a:p>
        </p:txBody>
      </p:sp>
      <p:pic>
        <p:nvPicPr>
          <p:cNvPr id="11266" name="Picture 2" descr="D:\Перенос Ира\Downloads\IMG-20210225-WA0014.jpg"/>
          <p:cNvPicPr>
            <a:picLocks noChangeAspect="1" noChangeArrowheads="1"/>
          </p:cNvPicPr>
          <p:nvPr/>
        </p:nvPicPr>
        <p:blipFill>
          <a:blip r:embed="rId2"/>
          <a:srcRect/>
          <a:stretch>
            <a:fillRect/>
          </a:stretch>
        </p:blipFill>
        <p:spPr bwMode="auto">
          <a:xfrm>
            <a:off x="6000760" y="2285992"/>
            <a:ext cx="2786082" cy="4286280"/>
          </a:xfrm>
          <a:prstGeom prst="rect">
            <a:avLst/>
          </a:prstGeom>
          <a:noFill/>
        </p:spPr>
      </p:pic>
      <p:pic>
        <p:nvPicPr>
          <p:cNvPr id="11267" name="Picture 3" descr="D:\Перенос Ира\Downloads\IMG-20210225-WA0015.jpg"/>
          <p:cNvPicPr>
            <a:picLocks noChangeAspect="1" noChangeArrowheads="1"/>
          </p:cNvPicPr>
          <p:nvPr/>
        </p:nvPicPr>
        <p:blipFill>
          <a:blip r:embed="rId3"/>
          <a:srcRect/>
          <a:stretch>
            <a:fillRect/>
          </a:stretch>
        </p:blipFill>
        <p:spPr bwMode="auto">
          <a:xfrm>
            <a:off x="2857488" y="2285992"/>
            <a:ext cx="3143272" cy="4286280"/>
          </a:xfrm>
          <a:prstGeom prst="rect">
            <a:avLst/>
          </a:prstGeom>
          <a:noFill/>
        </p:spPr>
      </p:pic>
      <p:pic>
        <p:nvPicPr>
          <p:cNvPr id="11268" name="Picture 4" descr="D:\Перенос Ира\Downloads\IMG-20210225-WA0013.jpg"/>
          <p:cNvPicPr>
            <a:picLocks noChangeAspect="1" noChangeArrowheads="1"/>
          </p:cNvPicPr>
          <p:nvPr/>
        </p:nvPicPr>
        <p:blipFill>
          <a:blip r:embed="rId4"/>
          <a:srcRect/>
          <a:stretch>
            <a:fillRect/>
          </a:stretch>
        </p:blipFill>
        <p:spPr bwMode="auto">
          <a:xfrm>
            <a:off x="357158" y="2285992"/>
            <a:ext cx="2786082" cy="428628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714512"/>
          </a:xfrm>
        </p:spPr>
        <p:txBody>
          <a:bodyPr>
            <a:normAutofit fontScale="90000"/>
          </a:bodyPr>
          <a:lstStyle/>
          <a:p>
            <a:pPr lvl="0" algn="l"/>
            <a:r>
              <a:rPr lang="ru-RU" sz="2000" b="1" dirty="0" smtClean="0">
                <a:solidFill>
                  <a:schemeClr val="accent5"/>
                </a:solidFill>
                <a:latin typeface="Times New Roman" pitchFamily="18" charset="0"/>
                <a:cs typeface="Times New Roman" pitchFamily="18" charset="0"/>
              </a:rPr>
              <a:t>В рамках муниципальной программы </a:t>
            </a:r>
            <a:r>
              <a:rPr lang="ru-RU" sz="2000" b="1" u="sng" dirty="0" smtClean="0">
                <a:solidFill>
                  <a:schemeClr val="accent5"/>
                </a:solidFill>
                <a:latin typeface="Times New Roman" pitchFamily="18" charset="0"/>
                <a:cs typeface="Times New Roman" pitchFamily="18" charset="0"/>
              </a:rPr>
              <a:t>«Борьба с борщевиком Сосновского на территории  муниципального образования </a:t>
            </a:r>
            <a:r>
              <a:rPr lang="ru-RU" sz="2000" b="1" u="sng" dirty="0" err="1" smtClean="0">
                <a:solidFill>
                  <a:schemeClr val="accent5"/>
                </a:solidFill>
                <a:latin typeface="Times New Roman" pitchFamily="18" charset="0"/>
                <a:cs typeface="Times New Roman" pitchFamily="18" charset="0"/>
              </a:rPr>
              <a:t>Колчановское</a:t>
            </a:r>
            <a:r>
              <a:rPr lang="ru-RU" sz="2000" b="1" u="sng" dirty="0" smtClean="0">
                <a:solidFill>
                  <a:schemeClr val="accent5"/>
                </a:solidFill>
                <a:latin typeface="Times New Roman" pitchFamily="18" charset="0"/>
                <a:cs typeface="Times New Roman" pitchFamily="18" charset="0"/>
              </a:rPr>
              <a:t> сельское поселение </a:t>
            </a:r>
            <a:r>
              <a:rPr lang="ru-RU" sz="2000" b="1" u="sng" dirty="0" err="1" smtClean="0">
                <a:solidFill>
                  <a:schemeClr val="accent5"/>
                </a:solidFill>
                <a:latin typeface="Times New Roman" pitchFamily="18" charset="0"/>
                <a:cs typeface="Times New Roman" pitchFamily="18" charset="0"/>
              </a:rPr>
              <a:t>Волховского</a:t>
            </a:r>
            <a:r>
              <a:rPr lang="ru-RU" sz="2000" b="1" u="sng" dirty="0" smtClean="0">
                <a:solidFill>
                  <a:schemeClr val="accent5"/>
                </a:solidFill>
                <a:latin typeface="Times New Roman" pitchFamily="18" charset="0"/>
                <a:cs typeface="Times New Roman" pitchFamily="18" charset="0"/>
              </a:rPr>
              <a:t> муниципального района Ленинградской области на 2016-2020 годы» </a:t>
            </a:r>
            <a:r>
              <a:rPr lang="ru-RU" sz="2000" b="1" dirty="0" smtClean="0">
                <a:solidFill>
                  <a:schemeClr val="accent5"/>
                </a:solidFill>
                <a:latin typeface="Times New Roman" pitchFamily="18" charset="0"/>
                <a:cs typeface="Times New Roman" pitchFamily="18" charset="0"/>
              </a:rPr>
              <a:t> проведено </a:t>
            </a:r>
            <a:r>
              <a:rPr lang="ru-RU" sz="2000" b="1" dirty="0" err="1" smtClean="0">
                <a:solidFill>
                  <a:schemeClr val="accent5"/>
                </a:solidFill>
                <a:latin typeface="Times New Roman" pitchFamily="18" charset="0"/>
                <a:cs typeface="Times New Roman" pitchFamily="18" charset="0"/>
              </a:rPr>
              <a:t>окашивание</a:t>
            </a:r>
            <a:r>
              <a:rPr lang="ru-RU" sz="2000" b="1" dirty="0" smtClean="0">
                <a:solidFill>
                  <a:schemeClr val="accent5"/>
                </a:solidFill>
                <a:latin typeface="Times New Roman" pitchFamily="18" charset="0"/>
                <a:cs typeface="Times New Roman" pitchFamily="18" charset="0"/>
              </a:rPr>
              <a:t> борщевика Сосновского на территории поселения на сумму – 180 000,00 рублей.</a:t>
            </a:r>
            <a:r>
              <a:rPr lang="ru-RU" sz="1800" dirty="0" smtClean="0">
                <a:solidFill>
                  <a:schemeClr val="accent5"/>
                </a:solidFill>
                <a:latin typeface="Times New Roman" pitchFamily="18" charset="0"/>
                <a:cs typeface="Times New Roman" pitchFamily="18" charset="0"/>
              </a:rPr>
              <a:t/>
            </a:r>
            <a:br>
              <a:rPr lang="ru-RU" sz="1800" dirty="0" smtClean="0">
                <a:solidFill>
                  <a:schemeClr val="accent5"/>
                </a:solidFill>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endParaRPr lang="ru-RU" sz="1400" dirty="0">
              <a:latin typeface="Times New Roman" pitchFamily="18" charset="0"/>
              <a:cs typeface="Times New Roman" pitchFamily="18" charset="0"/>
            </a:endParaRPr>
          </a:p>
        </p:txBody>
      </p:sp>
      <p:pic>
        <p:nvPicPr>
          <p:cNvPr id="17410" name="Picture 2" descr="D:\Перенос Ира\Downloads\IMG-20210225-WA0020.jpg"/>
          <p:cNvPicPr>
            <a:picLocks noChangeAspect="1" noChangeArrowheads="1"/>
          </p:cNvPicPr>
          <p:nvPr/>
        </p:nvPicPr>
        <p:blipFill>
          <a:blip r:embed="rId2"/>
          <a:srcRect/>
          <a:stretch>
            <a:fillRect/>
          </a:stretch>
        </p:blipFill>
        <p:spPr bwMode="auto">
          <a:xfrm>
            <a:off x="928662" y="1643050"/>
            <a:ext cx="7358114" cy="478634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22"/>
          </a:xfrm>
        </p:spPr>
        <p:txBody>
          <a:bodyPr>
            <a:normAutofit/>
          </a:bodyPr>
          <a:lstStyle/>
          <a:p>
            <a:pPr algn="just"/>
            <a:r>
              <a:rPr lang="ru-RU" sz="1800" b="1" dirty="0" smtClean="0">
                <a:solidFill>
                  <a:srgbClr val="604878"/>
                </a:solidFill>
                <a:latin typeface="Times New Roman" pitchFamily="18" charset="0"/>
                <a:cs typeface="Times New Roman" pitchFamily="18" charset="0"/>
              </a:rPr>
              <a:t>В соответствии с федеральным законом "Об отходах производства и потребления" от 24.06.1998 N 89-ФЗ закуплено и установлено 73 контейнера на 38 контейнерных  площадках на  сумму 899 987,00 рублей</a:t>
            </a:r>
            <a:endParaRPr lang="ru-RU" sz="1800" b="1" dirty="0"/>
          </a:p>
        </p:txBody>
      </p:sp>
      <p:pic>
        <p:nvPicPr>
          <p:cNvPr id="7170" name="Picture 2" descr="D:\Перенос Ира\Downloads\IMG-20210226-WA0007.jpg"/>
          <p:cNvPicPr>
            <a:picLocks noGrp="1" noChangeAspect="1" noChangeArrowheads="1"/>
          </p:cNvPicPr>
          <p:nvPr>
            <p:ph idx="1"/>
          </p:nvPr>
        </p:nvPicPr>
        <p:blipFill>
          <a:blip r:embed="rId2"/>
          <a:srcRect/>
          <a:stretch>
            <a:fillRect/>
          </a:stretch>
        </p:blipFill>
        <p:spPr bwMode="auto">
          <a:xfrm>
            <a:off x="500034" y="1285860"/>
            <a:ext cx="8072493" cy="500066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229600" cy="1500198"/>
          </a:xfrm>
        </p:spPr>
        <p:txBody>
          <a:bodyPr>
            <a:normAutofit/>
          </a:bodyPr>
          <a:lstStyle/>
          <a:p>
            <a:r>
              <a:rPr lang="ru-RU" sz="2000" dirty="0" smtClean="0"/>
              <a:t/>
            </a:r>
            <a:br>
              <a:rPr lang="ru-RU" sz="2000" dirty="0" smtClean="0"/>
            </a:br>
            <a:r>
              <a:rPr lang="ru-RU" sz="2000" dirty="0" smtClean="0"/>
              <a:t/>
            </a:r>
            <a:br>
              <a:rPr lang="ru-RU" sz="2000" dirty="0" smtClean="0"/>
            </a:br>
            <a:endParaRPr lang="ru-RU" sz="2000" dirty="0"/>
          </a:p>
        </p:txBody>
      </p:sp>
      <p:pic>
        <p:nvPicPr>
          <p:cNvPr id="12292" name="Picture 4" descr="C:\Users\User\Desktop\IMG-20210226-WA0016 (1).jpg"/>
          <p:cNvPicPr>
            <a:picLocks noChangeAspect="1" noChangeArrowheads="1"/>
          </p:cNvPicPr>
          <p:nvPr/>
        </p:nvPicPr>
        <p:blipFill>
          <a:blip r:embed="rId2"/>
          <a:srcRect/>
          <a:stretch>
            <a:fillRect/>
          </a:stretch>
        </p:blipFill>
        <p:spPr bwMode="auto">
          <a:xfrm>
            <a:off x="642910" y="571480"/>
            <a:ext cx="7858180" cy="5786478"/>
          </a:xfrm>
          <a:prstGeom prst="rect">
            <a:avLst/>
          </a:prstGeom>
          <a:noFill/>
        </p:spPr>
      </p:pic>
      <p:sp>
        <p:nvSpPr>
          <p:cNvPr id="9" name="Содержимое 8"/>
          <p:cNvSpPr>
            <a:spLocks noGrp="1"/>
          </p:cNvSpPr>
          <p:nvPr>
            <p:ph idx="1"/>
          </p:nvPr>
        </p:nvSpPr>
        <p:spPr/>
        <p:txBody>
          <a:bodyPr/>
          <a:lstStyle/>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643050"/>
          </a:xfrm>
        </p:spPr>
        <p:txBody>
          <a:bodyPr>
            <a:normAutofit/>
          </a:bodyPr>
          <a:lstStyle/>
          <a:p>
            <a:pPr algn="just"/>
            <a:r>
              <a:rPr lang="ru-RU" sz="2000" b="1" dirty="0" smtClean="0">
                <a:solidFill>
                  <a:schemeClr val="accent5"/>
                </a:solidFill>
                <a:latin typeface="Times New Roman" pitchFamily="18" charset="0"/>
                <a:cs typeface="Times New Roman" pitchFamily="18" charset="0"/>
              </a:rPr>
              <a:t>В рамках подготовки к отопительному сезону 2020-2021 года проведен ремонт участка центральной теплотрассы по адресу: Ленинградская область </a:t>
            </a:r>
            <a:r>
              <a:rPr lang="ru-RU" sz="2000" b="1" dirty="0" err="1" smtClean="0">
                <a:solidFill>
                  <a:schemeClr val="accent5"/>
                </a:solidFill>
                <a:latin typeface="Times New Roman" pitchFamily="18" charset="0"/>
                <a:cs typeface="Times New Roman" pitchFamily="18" charset="0"/>
              </a:rPr>
              <a:t>Волховский</a:t>
            </a:r>
            <a:r>
              <a:rPr lang="ru-RU" sz="2000" b="1" dirty="0" smtClean="0">
                <a:solidFill>
                  <a:schemeClr val="accent5"/>
                </a:solidFill>
                <a:latin typeface="Times New Roman" pitchFamily="18" charset="0"/>
                <a:cs typeface="Times New Roman" pitchFamily="18" charset="0"/>
              </a:rPr>
              <a:t> район с.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a:t>
            </a:r>
            <a:r>
              <a:rPr lang="ru-RU" sz="2000" b="1" dirty="0" err="1" smtClean="0">
                <a:solidFill>
                  <a:schemeClr val="accent5"/>
                </a:solidFill>
                <a:latin typeface="Times New Roman" pitchFamily="18" charset="0"/>
                <a:cs typeface="Times New Roman" pitchFamily="18" charset="0"/>
              </a:rPr>
              <a:t>мкр</a:t>
            </a:r>
            <a:r>
              <a:rPr lang="ru-RU" sz="2000" b="1" dirty="0" smtClean="0">
                <a:solidFill>
                  <a:schemeClr val="accent5"/>
                </a:solidFill>
                <a:latin typeface="Times New Roman" pitchFamily="18" charset="0"/>
                <a:cs typeface="Times New Roman" pitchFamily="18" charset="0"/>
              </a:rPr>
              <a:t>. Алексино от УТ 6 до УТ 17 на сумму  3 022 757,45 рублей (средства бюджета </a:t>
            </a:r>
            <a:r>
              <a:rPr lang="ru-RU" sz="2000" b="1" dirty="0" err="1" smtClean="0">
                <a:solidFill>
                  <a:schemeClr val="accent5"/>
                </a:solidFill>
                <a:latin typeface="Times New Roman" pitchFamily="18" charset="0"/>
                <a:cs typeface="Times New Roman" pitchFamily="18" charset="0"/>
              </a:rPr>
              <a:t>Волховского</a:t>
            </a:r>
            <a:r>
              <a:rPr lang="ru-RU" sz="2000" b="1" dirty="0" smtClean="0">
                <a:solidFill>
                  <a:schemeClr val="accent5"/>
                </a:solidFill>
                <a:latin typeface="Times New Roman" pitchFamily="18" charset="0"/>
                <a:cs typeface="Times New Roman" pitchFamily="18" charset="0"/>
              </a:rPr>
              <a:t> муниципального района)</a:t>
            </a:r>
            <a:endParaRPr lang="ru-RU" sz="1600" b="1" dirty="0">
              <a:latin typeface="Times New Roman" pitchFamily="18" charset="0"/>
              <a:cs typeface="Times New Roman" pitchFamily="18" charset="0"/>
            </a:endParaRPr>
          </a:p>
        </p:txBody>
      </p:sp>
      <p:pic>
        <p:nvPicPr>
          <p:cNvPr id="3" name="Picture 2" descr="D:\Перенос Ира\Downloads\IMG_20201001_172131.jpg"/>
          <p:cNvPicPr>
            <a:picLocks noChangeAspect="1" noChangeArrowheads="1"/>
          </p:cNvPicPr>
          <p:nvPr/>
        </p:nvPicPr>
        <p:blipFill>
          <a:blip r:embed="rId2"/>
          <a:srcRect/>
          <a:stretch>
            <a:fillRect/>
          </a:stretch>
        </p:blipFill>
        <p:spPr bwMode="auto">
          <a:xfrm>
            <a:off x="4714876" y="1571612"/>
            <a:ext cx="3857652" cy="4929222"/>
          </a:xfrm>
          <a:prstGeom prst="rect">
            <a:avLst/>
          </a:prstGeom>
          <a:noFill/>
        </p:spPr>
      </p:pic>
      <p:pic>
        <p:nvPicPr>
          <p:cNvPr id="14339" name="Picture 3" descr="D:\Перенос Ира\Downloads\IMG_20201001_172021.jpg"/>
          <p:cNvPicPr>
            <a:picLocks noChangeAspect="1" noChangeArrowheads="1"/>
          </p:cNvPicPr>
          <p:nvPr/>
        </p:nvPicPr>
        <p:blipFill>
          <a:blip r:embed="rId3"/>
          <a:srcRect/>
          <a:stretch>
            <a:fillRect/>
          </a:stretch>
        </p:blipFill>
        <p:spPr bwMode="auto">
          <a:xfrm>
            <a:off x="428596" y="1571612"/>
            <a:ext cx="4286280" cy="492922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D:\Перенос Ира\Downloads\IMG_20200930_104514 (1).jpg"/>
          <p:cNvPicPr>
            <a:picLocks noChangeAspect="1" noChangeArrowheads="1"/>
          </p:cNvPicPr>
          <p:nvPr/>
        </p:nvPicPr>
        <p:blipFill>
          <a:blip r:embed="rId2"/>
          <a:srcRect/>
          <a:stretch>
            <a:fillRect/>
          </a:stretch>
        </p:blipFill>
        <p:spPr bwMode="auto">
          <a:xfrm>
            <a:off x="571472" y="571480"/>
            <a:ext cx="7929618" cy="578647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ru-RU" sz="2000" b="1" dirty="0" smtClean="0">
                <a:solidFill>
                  <a:schemeClr val="accent5"/>
                </a:solidFill>
                <a:latin typeface="Times New Roman" pitchFamily="18" charset="0"/>
                <a:cs typeface="Times New Roman" pitchFamily="18" charset="0"/>
              </a:rPr>
              <a:t>В целях реализации мер профилактики и контроля за распространением новой </a:t>
            </a:r>
            <a:r>
              <a:rPr lang="ru-RU" sz="2000" b="1" dirty="0" err="1" smtClean="0">
                <a:solidFill>
                  <a:schemeClr val="accent5"/>
                </a:solidFill>
                <a:latin typeface="Times New Roman" pitchFamily="18" charset="0"/>
                <a:cs typeface="Times New Roman" pitchFamily="18" charset="0"/>
              </a:rPr>
              <a:t>коронавирусной</a:t>
            </a:r>
            <a:r>
              <a:rPr lang="ru-RU" sz="2000" b="1" dirty="0" smtClean="0">
                <a:solidFill>
                  <a:schemeClr val="accent5"/>
                </a:solidFill>
                <a:latin typeface="Times New Roman" pitchFamily="18" charset="0"/>
                <a:cs typeface="Times New Roman" pitchFamily="18" charset="0"/>
              </a:rPr>
              <a:t> инфекции регулярно проводилась дезинфекция дворовых территорий, общественных пространств и улиц на общую сумму 52 763,00 рублей</a:t>
            </a:r>
            <a:br>
              <a:rPr lang="ru-RU" sz="2000" b="1" dirty="0" smtClean="0">
                <a:solidFill>
                  <a:schemeClr val="accent5"/>
                </a:solidFill>
                <a:latin typeface="Times New Roman" pitchFamily="18" charset="0"/>
                <a:cs typeface="Times New Roman" pitchFamily="18" charset="0"/>
              </a:rPr>
            </a:br>
            <a:endParaRPr lang="ru-RU" sz="2000" b="1" dirty="0">
              <a:solidFill>
                <a:schemeClr val="accent5"/>
              </a:solidFill>
              <a:latin typeface="Times New Roman" pitchFamily="18" charset="0"/>
              <a:cs typeface="Times New Roman" pitchFamily="18" charset="0"/>
            </a:endParaRPr>
          </a:p>
        </p:txBody>
      </p:sp>
      <p:pic>
        <p:nvPicPr>
          <p:cNvPr id="9218" name="Picture 2" descr="C:\Users\User\Desktop\IMG-20200406-WA0030.jpg"/>
          <p:cNvPicPr>
            <a:picLocks noChangeAspect="1" noChangeArrowheads="1"/>
          </p:cNvPicPr>
          <p:nvPr/>
        </p:nvPicPr>
        <p:blipFill>
          <a:blip r:embed="rId2"/>
          <a:srcRect/>
          <a:stretch>
            <a:fillRect/>
          </a:stretch>
        </p:blipFill>
        <p:spPr bwMode="auto">
          <a:xfrm>
            <a:off x="357158" y="1357298"/>
            <a:ext cx="8286808" cy="492922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kolchanova_syas.jpg"/>
          <p:cNvPicPr>
            <a:picLocks noChangeAspect="1"/>
          </p:cNvPicPr>
          <p:nvPr/>
        </p:nvPicPr>
        <p:blipFill>
          <a:blip r:embed="rId3"/>
          <a:stretch>
            <a:fillRect/>
          </a:stretch>
        </p:blipFill>
        <p:spPr>
          <a:xfrm>
            <a:off x="0" y="0"/>
            <a:ext cx="9144000" cy="6858000"/>
          </a:xfrm>
          <a:prstGeom prst="rect">
            <a:avLst/>
          </a:prstGeom>
        </p:spPr>
      </p:pic>
      <p:sp>
        <p:nvSpPr>
          <p:cNvPr id="2" name="Заголовок 1"/>
          <p:cNvSpPr>
            <a:spLocks noGrp="1"/>
          </p:cNvSpPr>
          <p:nvPr>
            <p:ph type="ctrTitle"/>
          </p:nvPr>
        </p:nvSpPr>
        <p:spPr>
          <a:xfrm>
            <a:off x="214282" y="0"/>
            <a:ext cx="8715436" cy="3429000"/>
          </a:xfrm>
        </p:spPr>
        <p:txBody>
          <a:bodyPr>
            <a:noAutofit/>
          </a:bodyPr>
          <a:lstStyle/>
          <a:p>
            <a:r>
              <a:rPr lang="ru-RU" sz="2000" b="1" dirty="0" smtClean="0">
                <a:solidFill>
                  <a:schemeClr val="accent5"/>
                </a:solidFill>
                <a:latin typeface="Times New Roman" pitchFamily="18" charset="0"/>
                <a:cs typeface="Times New Roman" pitchFamily="18" charset="0"/>
              </a:rPr>
              <a:t>В состав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входят 25 населенных пунктов. Площадь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- 50,56 тыс.га. </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Численность населения в поселении на 01.01.2021 года составляет 2685 человек. За 2020 год родилось – 17 человек.  Смертность составила  - 49 человек. </a:t>
            </a:r>
            <a:r>
              <a:rPr lang="ru-RU" sz="2000" dirty="0" smtClean="0">
                <a:solidFill>
                  <a:schemeClr val="accent5"/>
                </a:solidFill>
                <a:latin typeface="Times New Roman" pitchFamily="18" charset="0"/>
                <a:cs typeface="Times New Roman" pitchFamily="18" charset="0"/>
              </a:rPr>
              <a:t/>
            </a:r>
            <a:br>
              <a:rPr lang="ru-RU" sz="2000" dirty="0" smtClean="0">
                <a:solidFill>
                  <a:schemeClr val="accent5"/>
                </a:solidFill>
                <a:latin typeface="Times New Roman" pitchFamily="18" charset="0"/>
                <a:cs typeface="Times New Roman" pitchFamily="18" charset="0"/>
              </a:rPr>
            </a:br>
            <a:r>
              <a:rPr lang="ru-RU" sz="1800" dirty="0" smtClean="0"/>
              <a:t/>
            </a:r>
            <a:br>
              <a:rPr lang="ru-RU" sz="1800" dirty="0" smtClean="0"/>
            </a:br>
            <a:r>
              <a:rPr lang="ru-RU" sz="1800" dirty="0" smtClean="0"/>
              <a:t/>
            </a:r>
            <a:br>
              <a:rPr lang="ru-RU" sz="1800" dirty="0" smtClean="0"/>
            </a:br>
            <a:r>
              <a:rPr lang="ru-RU" sz="1800" dirty="0" smtClean="0">
                <a:solidFill>
                  <a:schemeClr val="accent1">
                    <a:lumMod val="50000"/>
                  </a:schemeClr>
                </a:solidFill>
              </a:rPr>
              <a:t/>
            </a:r>
            <a:br>
              <a:rPr lang="ru-RU" sz="1800" dirty="0" smtClean="0">
                <a:solidFill>
                  <a:schemeClr val="accent1">
                    <a:lumMod val="50000"/>
                  </a:schemeClr>
                </a:solidFill>
              </a:rPr>
            </a:br>
            <a:r>
              <a:rPr lang="ru-RU" sz="1600" dirty="0" smtClean="0">
                <a:solidFill>
                  <a:srgbClr val="002060"/>
                </a:solidFill>
              </a:rPr>
              <a:t/>
            </a:r>
            <a:br>
              <a:rPr lang="ru-RU" sz="1600" dirty="0" smtClean="0">
                <a:solidFill>
                  <a:srgbClr val="002060"/>
                </a:solidFill>
              </a:rPr>
            </a:br>
            <a:endParaRPr lang="ru-RU" sz="1600" dirty="0">
              <a:solidFill>
                <a:srgbClr val="00206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9190" y="214290"/>
            <a:ext cx="4214810" cy="1928826"/>
          </a:xfrm>
        </p:spPr>
        <p:txBody>
          <a:bodyPr>
            <a:noAutofit/>
          </a:bodyPr>
          <a:lstStyle/>
          <a:p>
            <a:pPr algn="l"/>
            <a:r>
              <a:rPr lang="ru-RU" sz="2000" b="1" dirty="0" smtClean="0">
                <a:solidFill>
                  <a:schemeClr val="accent5"/>
                </a:solidFill>
                <a:latin typeface="Times New Roman" pitchFamily="18" charset="0"/>
                <a:cs typeface="Times New Roman" pitchFamily="18" charset="0"/>
              </a:rPr>
              <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a:r>
            <a:br>
              <a:rPr lang="ru-RU" sz="2000" b="1" dirty="0" smtClean="0">
                <a:solidFill>
                  <a:schemeClr val="accent5"/>
                </a:solidFill>
                <a:latin typeface="Times New Roman" pitchFamily="18" charset="0"/>
                <a:cs typeface="Times New Roman" pitchFamily="18" charset="0"/>
              </a:rPr>
            </a:br>
            <a:r>
              <a:rPr lang="ru-RU" sz="2200" b="1" dirty="0" smtClean="0">
                <a:solidFill>
                  <a:schemeClr val="accent5"/>
                </a:solidFill>
                <a:latin typeface="Times New Roman" pitchFamily="18" charset="0"/>
                <a:cs typeface="Times New Roman" pitchFamily="18" charset="0"/>
              </a:rPr>
              <a:t/>
            </a:r>
            <a:br>
              <a:rPr lang="ru-RU" sz="2200" b="1" dirty="0" smtClean="0">
                <a:solidFill>
                  <a:schemeClr val="accent5"/>
                </a:solidFill>
                <a:latin typeface="Times New Roman" pitchFamily="18" charset="0"/>
                <a:cs typeface="Times New Roman" pitchFamily="18" charset="0"/>
              </a:rPr>
            </a:br>
            <a:r>
              <a:rPr lang="ru-RU" sz="2200" b="1" dirty="0" smtClean="0">
                <a:solidFill>
                  <a:schemeClr val="accent5"/>
                </a:solidFill>
                <a:latin typeface="Times New Roman" pitchFamily="18" charset="0"/>
                <a:cs typeface="Times New Roman" pitchFamily="18" charset="0"/>
              </a:rPr>
              <a:t>Также на территории поселения была проведена </a:t>
            </a:r>
            <a:r>
              <a:rPr lang="ru-RU" sz="2200" b="1" dirty="0" err="1" smtClean="0">
                <a:solidFill>
                  <a:schemeClr val="accent5"/>
                </a:solidFill>
                <a:latin typeface="Times New Roman" pitchFamily="18" charset="0"/>
                <a:cs typeface="Times New Roman" pitchFamily="18" charset="0"/>
              </a:rPr>
              <a:t>акарицидная</a:t>
            </a:r>
            <a:r>
              <a:rPr lang="ru-RU" sz="2200" b="1" dirty="0" smtClean="0">
                <a:solidFill>
                  <a:schemeClr val="accent5"/>
                </a:solidFill>
                <a:latin typeface="Times New Roman" pitchFamily="18" charset="0"/>
                <a:cs typeface="Times New Roman" pitchFamily="18" charset="0"/>
              </a:rPr>
              <a:t> обработка  прилегающей территории четырех кладбищ на сумму 22 040,00 рублей.</a:t>
            </a:r>
            <a:endParaRPr lang="ru-RU" sz="2200" b="1" dirty="0">
              <a:solidFill>
                <a:schemeClr val="accent5"/>
              </a:solidFill>
              <a:latin typeface="Times New Roman" pitchFamily="18" charset="0"/>
              <a:cs typeface="Times New Roman" pitchFamily="18" charset="0"/>
            </a:endParaRPr>
          </a:p>
        </p:txBody>
      </p:sp>
      <p:pic>
        <p:nvPicPr>
          <p:cNvPr id="10242" name="Picture 2" descr="C:\Users\User\Desktop\IMG-20200530-WA0013.jpg"/>
          <p:cNvPicPr>
            <a:picLocks noChangeAspect="1" noChangeArrowheads="1"/>
          </p:cNvPicPr>
          <p:nvPr/>
        </p:nvPicPr>
        <p:blipFill>
          <a:blip r:embed="rId2"/>
          <a:srcRect/>
          <a:stretch>
            <a:fillRect/>
          </a:stretch>
        </p:blipFill>
        <p:spPr bwMode="auto">
          <a:xfrm>
            <a:off x="714348" y="642918"/>
            <a:ext cx="3857652" cy="578647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11288"/>
          </a:xfrm>
        </p:spPr>
        <p:txBody>
          <a:bodyPr>
            <a:noAutofit/>
          </a:bodyPr>
          <a:lstStyle/>
          <a:p>
            <a:r>
              <a:rPr lang="ru-RU" sz="2000" b="1" dirty="0" smtClean="0">
                <a:solidFill>
                  <a:schemeClr val="accent5"/>
                </a:solidFill>
                <a:latin typeface="Times New Roman" pitchFamily="18" charset="0"/>
                <a:cs typeface="Times New Roman" pitchFamily="18" charset="0"/>
              </a:rPr>
              <a:t>   В рамках программы </a:t>
            </a:r>
            <a:r>
              <a:rPr lang="ru-RU" sz="2000" b="1" u="sng" dirty="0" smtClean="0">
                <a:solidFill>
                  <a:schemeClr val="accent5"/>
                </a:solidFill>
                <a:latin typeface="Times New Roman" pitchFamily="18" charset="0"/>
                <a:cs typeface="Times New Roman" pitchFamily="18" charset="0"/>
              </a:rPr>
              <a:t>«Обеспечение   безопасности жизнедеятельности населения, проживающего на территории муниципального образования  </a:t>
            </a:r>
            <a:r>
              <a:rPr lang="ru-RU" sz="2000" b="1" u="sng" dirty="0" err="1" smtClean="0">
                <a:solidFill>
                  <a:schemeClr val="accent5"/>
                </a:solidFill>
                <a:latin typeface="Times New Roman" pitchFamily="18" charset="0"/>
                <a:cs typeface="Times New Roman" pitchFamily="18" charset="0"/>
              </a:rPr>
              <a:t>Колчановское</a:t>
            </a:r>
            <a:r>
              <a:rPr lang="ru-RU" sz="2000" b="1" u="sng" dirty="0" smtClean="0">
                <a:solidFill>
                  <a:schemeClr val="accent5"/>
                </a:solidFill>
                <a:latin typeface="Times New Roman" pitchFamily="18" charset="0"/>
                <a:cs typeface="Times New Roman" pitchFamily="18" charset="0"/>
              </a:rPr>
              <a:t> сельское поселение на 2020 – 2022г.г.»</a:t>
            </a:r>
            <a:endParaRPr lang="ru-RU" sz="2000" b="1" u="sng" dirty="0">
              <a:solidFill>
                <a:schemeClr val="accent5"/>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2000240"/>
            <a:ext cx="8258204" cy="4572032"/>
          </a:xfrm>
        </p:spPr>
        <p:txBody>
          <a:bodyPr>
            <a:normAutofit/>
          </a:bodyPr>
          <a:lstStyle/>
          <a:p>
            <a:r>
              <a:rPr lang="ru-RU" sz="2000" b="1" dirty="0" smtClean="0">
                <a:solidFill>
                  <a:schemeClr val="accent5"/>
                </a:solidFill>
                <a:latin typeface="Times New Roman" pitchFamily="18" charset="0"/>
                <a:cs typeface="Times New Roman" pitchFamily="18" charset="0"/>
              </a:rPr>
              <a:t>приобретены: мотор для надувной лодки Фрегат, огнетушитель ранцевый Ермак 1 шт., автономный пожарный </a:t>
            </a:r>
            <a:r>
              <a:rPr lang="ru-RU" sz="2000" b="1" dirty="0" err="1" smtClean="0">
                <a:solidFill>
                  <a:schemeClr val="accent5"/>
                </a:solidFill>
                <a:latin typeface="Times New Roman" pitchFamily="18" charset="0"/>
                <a:cs typeface="Times New Roman" pitchFamily="18" charset="0"/>
              </a:rPr>
              <a:t>извещатель</a:t>
            </a:r>
            <a:r>
              <a:rPr lang="ru-RU" sz="2000" b="1" dirty="0" smtClean="0">
                <a:solidFill>
                  <a:schemeClr val="accent5"/>
                </a:solidFill>
                <a:latin typeface="Times New Roman" pitchFamily="18" charset="0"/>
                <a:cs typeface="Times New Roman" pitchFamily="18" charset="0"/>
              </a:rPr>
              <a:t> 1 шт., громкоговоритель</a:t>
            </a:r>
          </a:p>
          <a:p>
            <a:r>
              <a:rPr lang="ru-RU" sz="2000" b="1" dirty="0" smtClean="0">
                <a:solidFill>
                  <a:schemeClr val="accent5"/>
                </a:solidFill>
                <a:latin typeface="Times New Roman" pitchFamily="18" charset="0"/>
                <a:cs typeface="Times New Roman" pitchFamily="18" charset="0"/>
              </a:rPr>
              <a:t>изготовлены таблички «Выход на лед запрещен», «Купание запрещено»</a:t>
            </a:r>
          </a:p>
          <a:p>
            <a:r>
              <a:rPr lang="ru-RU" sz="2000" b="1" dirty="0" smtClean="0">
                <a:solidFill>
                  <a:schemeClr val="accent5"/>
                </a:solidFill>
                <a:latin typeface="Times New Roman" pitchFamily="18" charset="0"/>
                <a:cs typeface="Times New Roman" pitchFamily="18" charset="0"/>
              </a:rPr>
              <a:t>проведена опашка населенных пунктов близко прилегающих к лесному массиву д. </a:t>
            </a:r>
            <a:r>
              <a:rPr lang="ru-RU" sz="2000" b="1" dirty="0" err="1" smtClean="0">
                <a:solidFill>
                  <a:schemeClr val="accent5"/>
                </a:solidFill>
                <a:latin typeface="Times New Roman" pitchFamily="18" charset="0"/>
                <a:cs typeface="Times New Roman" pitchFamily="18" charset="0"/>
              </a:rPr>
              <a:t>Тихомировщина</a:t>
            </a:r>
            <a:r>
              <a:rPr lang="ru-RU" sz="2000" b="1" dirty="0" smtClean="0">
                <a:solidFill>
                  <a:schemeClr val="accent5"/>
                </a:solidFill>
                <a:latin typeface="Times New Roman" pitchFamily="18" charset="0"/>
                <a:cs typeface="Times New Roman" pitchFamily="18" charset="0"/>
              </a:rPr>
              <a:t> , д. Усадище, </a:t>
            </a:r>
            <a:r>
              <a:rPr lang="ru-RU" sz="2000" b="1" dirty="0" err="1" smtClean="0">
                <a:solidFill>
                  <a:schemeClr val="accent5"/>
                </a:solidFill>
                <a:latin typeface="Times New Roman" pitchFamily="18" charset="0"/>
                <a:cs typeface="Times New Roman" pitchFamily="18" charset="0"/>
              </a:rPr>
              <a:t>д.Кивуя</a:t>
            </a:r>
            <a:endParaRPr lang="ru-RU" sz="2000" b="1" dirty="0" smtClean="0">
              <a:solidFill>
                <a:schemeClr val="accent5"/>
              </a:solidFill>
              <a:latin typeface="Times New Roman" pitchFamily="18" charset="0"/>
              <a:cs typeface="Times New Roman" pitchFamily="18" charset="0"/>
            </a:endParaRPr>
          </a:p>
          <a:p>
            <a:r>
              <a:rPr lang="ru-RU" sz="2000" b="1" dirty="0" smtClean="0">
                <a:solidFill>
                  <a:schemeClr val="accent5"/>
                </a:solidFill>
                <a:latin typeface="Times New Roman" pitchFamily="18" charset="0"/>
                <a:cs typeface="Times New Roman" pitchFamily="18" charset="0"/>
              </a:rPr>
              <a:t>в целях предотвращения распространения новой </a:t>
            </a:r>
            <a:r>
              <a:rPr lang="ru-RU" sz="2000" b="1" dirty="0" err="1" smtClean="0">
                <a:solidFill>
                  <a:schemeClr val="accent5"/>
                </a:solidFill>
                <a:latin typeface="Times New Roman" pitchFamily="18" charset="0"/>
                <a:cs typeface="Times New Roman" pitchFamily="18" charset="0"/>
              </a:rPr>
              <a:t>короновирусной</a:t>
            </a:r>
            <a:r>
              <a:rPr lang="ru-RU" sz="2000" b="1" dirty="0" smtClean="0">
                <a:solidFill>
                  <a:schemeClr val="accent5"/>
                </a:solidFill>
                <a:latin typeface="Times New Roman" pitchFamily="18" charset="0"/>
                <a:cs typeface="Times New Roman" pitchFamily="18" charset="0"/>
              </a:rPr>
              <a:t> инфекции (COVID-2019) были приобретены средства на </a:t>
            </a:r>
            <a:r>
              <a:rPr lang="ru-RU" sz="2000" b="1" dirty="0" err="1" smtClean="0">
                <a:solidFill>
                  <a:schemeClr val="accent5"/>
                </a:solidFill>
                <a:latin typeface="Times New Roman" pitchFamily="18" charset="0"/>
                <a:cs typeface="Times New Roman" pitchFamily="18" charset="0"/>
              </a:rPr>
              <a:t>дизинфекцию</a:t>
            </a:r>
            <a:r>
              <a:rPr lang="ru-RU" sz="2000" b="1" dirty="0" smtClean="0">
                <a:solidFill>
                  <a:schemeClr val="accent5"/>
                </a:solidFill>
                <a:latin typeface="Times New Roman" pitchFamily="18" charset="0"/>
                <a:cs typeface="Times New Roman" pitchFamily="18" charset="0"/>
              </a:rPr>
              <a:t> помещений администрации и личные средства защиты для сотрудников</a:t>
            </a:r>
          </a:p>
          <a:p>
            <a:pPr>
              <a:buNone/>
            </a:pPr>
            <a:r>
              <a:rPr lang="ru-RU" sz="2000" b="1" dirty="0" smtClean="0">
                <a:solidFill>
                  <a:schemeClr val="accent5"/>
                </a:solidFill>
                <a:latin typeface="Times New Roman" pitchFamily="18" charset="0"/>
                <a:cs typeface="Times New Roman" pitchFamily="18" charset="0"/>
              </a:rPr>
              <a:t>Мероприятия проведены на общую сумму 98 805,00 рублей </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D:\новый обмен\ОТЧЕТ ГЛАВЫ ЗА\отчет 2020\IMG_20210224_130343.jpg"/>
          <p:cNvPicPr>
            <a:picLocks noChangeAspect="1" noChangeArrowheads="1"/>
          </p:cNvPicPr>
          <p:nvPr/>
        </p:nvPicPr>
        <p:blipFill>
          <a:blip r:embed="rId2" cstate="print"/>
          <a:srcRect/>
          <a:stretch>
            <a:fillRect/>
          </a:stretch>
        </p:blipFill>
        <p:spPr bwMode="auto">
          <a:xfrm>
            <a:off x="428596" y="285728"/>
            <a:ext cx="4143404" cy="3429024"/>
          </a:xfrm>
          <a:prstGeom prst="rect">
            <a:avLst/>
          </a:prstGeom>
          <a:noFill/>
        </p:spPr>
      </p:pic>
      <p:pic>
        <p:nvPicPr>
          <p:cNvPr id="1027" name="Picture 3" descr="D:\новый обмен\ОТЧЕТ ГЛАВЫ ЗА\отчет 2020\IMG_20210224_125708.jpg"/>
          <p:cNvPicPr>
            <a:picLocks noGrp="1" noChangeAspect="1" noChangeArrowheads="1"/>
          </p:cNvPicPr>
          <p:nvPr>
            <p:ph idx="1"/>
          </p:nvPr>
        </p:nvPicPr>
        <p:blipFill>
          <a:blip r:embed="rId3" cstate="print"/>
          <a:srcRect/>
          <a:stretch>
            <a:fillRect/>
          </a:stretch>
        </p:blipFill>
        <p:spPr bwMode="auto">
          <a:xfrm>
            <a:off x="4572000" y="285729"/>
            <a:ext cx="4097497" cy="3429023"/>
          </a:xfrm>
          <a:prstGeom prst="rect">
            <a:avLst/>
          </a:prstGeom>
          <a:noFill/>
        </p:spPr>
      </p:pic>
      <p:pic>
        <p:nvPicPr>
          <p:cNvPr id="1028" name="Picture 4" descr="D:\новый обмен\ОТЧЕТ ГЛАВЫ ЗА\отчет 2020\IMG_20210224_125733.jpg"/>
          <p:cNvPicPr>
            <a:picLocks noChangeAspect="1" noChangeArrowheads="1"/>
          </p:cNvPicPr>
          <p:nvPr/>
        </p:nvPicPr>
        <p:blipFill>
          <a:blip r:embed="rId4" cstate="print"/>
          <a:srcRect/>
          <a:stretch>
            <a:fillRect/>
          </a:stretch>
        </p:blipFill>
        <p:spPr bwMode="auto">
          <a:xfrm>
            <a:off x="428596" y="3714752"/>
            <a:ext cx="4143404" cy="2786082"/>
          </a:xfrm>
          <a:prstGeom prst="rect">
            <a:avLst/>
          </a:prstGeom>
          <a:noFill/>
        </p:spPr>
      </p:pic>
      <p:pic>
        <p:nvPicPr>
          <p:cNvPr id="1029" name="Picture 5" descr="D:\новый обмен\ОТЧЕТ ГЛАВЫ ЗА\отчет 2020\IMG_20210224_125646.jpg"/>
          <p:cNvPicPr>
            <a:picLocks noChangeAspect="1" noChangeArrowheads="1"/>
          </p:cNvPicPr>
          <p:nvPr/>
        </p:nvPicPr>
        <p:blipFill>
          <a:blip r:embed="rId5" cstate="print"/>
          <a:srcRect/>
          <a:stretch>
            <a:fillRect/>
          </a:stretch>
        </p:blipFill>
        <p:spPr bwMode="auto">
          <a:xfrm>
            <a:off x="4572000" y="3714752"/>
            <a:ext cx="4071966" cy="2786082"/>
          </a:xfrm>
          <a:prstGeom prst="rect">
            <a:avLst/>
          </a:prstGeom>
          <a:noFill/>
        </p:spPr>
      </p:pic>
    </p:spTree>
    <p:extLst>
      <p:ext uri="{BB962C8B-B14F-4D97-AF65-F5344CB8AC3E}">
        <p14:creationId xmlns:p14="http://schemas.microsoft.com/office/powerpoint/2010/main" xmlns="" val="1748926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500090"/>
            <a:ext cx="8286808" cy="4714908"/>
          </a:xfrm>
        </p:spPr>
        <p:txBody>
          <a:bodyPr>
            <a:normAutofit fontScale="55000" lnSpcReduction="20000"/>
          </a:bodyPr>
          <a:lstStyle/>
          <a:p>
            <a:pPr marL="0" indent="457200">
              <a:spcBef>
                <a:spcPts val="0"/>
              </a:spcBef>
              <a:buNone/>
            </a:pPr>
            <a:endParaRPr lang="ru-RU" sz="2000" dirty="0" smtClean="0">
              <a:solidFill>
                <a:schemeClr val="accent5"/>
              </a:solidFill>
              <a:latin typeface="Times New Roman" pitchFamily="18" charset="0"/>
              <a:cs typeface="Times New Roman" pitchFamily="18" charset="0"/>
            </a:endParaRPr>
          </a:p>
          <a:p>
            <a:pPr marL="0" indent="457200">
              <a:spcBef>
                <a:spcPts val="0"/>
              </a:spcBef>
              <a:buNone/>
            </a:pPr>
            <a:endParaRPr lang="ru-RU" sz="2000" dirty="0" smtClean="0">
              <a:solidFill>
                <a:schemeClr val="accent5"/>
              </a:solidFill>
              <a:latin typeface="Times New Roman" pitchFamily="18" charset="0"/>
              <a:cs typeface="Times New Roman" pitchFamily="18" charset="0"/>
            </a:endParaRPr>
          </a:p>
          <a:p>
            <a:pPr marL="0" indent="457200">
              <a:spcBef>
                <a:spcPts val="0"/>
              </a:spcBef>
              <a:buNone/>
            </a:pPr>
            <a:endParaRPr lang="ru-RU" sz="2000" dirty="0" smtClean="0">
              <a:solidFill>
                <a:schemeClr val="accent5"/>
              </a:solidFill>
              <a:latin typeface="Times New Roman" pitchFamily="18" charset="0"/>
              <a:cs typeface="Times New Roman" pitchFamily="18" charset="0"/>
            </a:endParaRPr>
          </a:p>
          <a:p>
            <a:pPr marL="0" indent="457200">
              <a:spcBef>
                <a:spcPts val="0"/>
              </a:spcBef>
              <a:buNone/>
            </a:pPr>
            <a:endParaRPr lang="ru-RU" sz="3300" b="1" dirty="0" smtClean="0">
              <a:solidFill>
                <a:schemeClr val="accent5"/>
              </a:solidFill>
              <a:latin typeface="Times New Roman" pitchFamily="18" charset="0"/>
              <a:cs typeface="Times New Roman" pitchFamily="18" charset="0"/>
            </a:endParaRPr>
          </a:p>
          <a:p>
            <a:pPr marL="0" indent="457200">
              <a:spcBef>
                <a:spcPts val="0"/>
              </a:spcBef>
              <a:buNone/>
            </a:pPr>
            <a:endParaRPr lang="ru-RU" sz="3300" b="1" dirty="0" smtClean="0">
              <a:solidFill>
                <a:schemeClr val="accent5"/>
              </a:solidFill>
              <a:latin typeface="Times New Roman" pitchFamily="18" charset="0"/>
              <a:cs typeface="Times New Roman" pitchFamily="18" charset="0"/>
            </a:endParaRPr>
          </a:p>
          <a:p>
            <a:pPr marL="0" indent="457200" algn="just">
              <a:spcBef>
                <a:spcPts val="0"/>
              </a:spcBef>
              <a:buNone/>
            </a:pPr>
            <a:r>
              <a:rPr lang="ru-RU" sz="3300" b="1" dirty="0" smtClean="0">
                <a:solidFill>
                  <a:schemeClr val="accent5"/>
                </a:solidFill>
                <a:latin typeface="Times New Roman" pitchFamily="18" charset="0"/>
                <a:cs typeface="Times New Roman" pitchFamily="18" charset="0"/>
              </a:rPr>
              <a:t>В рамках реализации  мероприятия по обеспечению жильем молодых семей ведомственной целевой программы  «Оказание государственной поддержки гражданам в обеспечении жильем и оплате жилищно-коммунальных услуг» государственной программы Российской Федерации «Обеспечение доступным и комфортным жильем и коммунальными услугами граждан Российской Федерации» получили сертификаты 2 семьи на сумму 1 942 812,00 рублей.</a:t>
            </a:r>
          </a:p>
          <a:p>
            <a:pPr marL="0" indent="457200" algn="just">
              <a:spcBef>
                <a:spcPts val="0"/>
              </a:spcBef>
              <a:buNone/>
            </a:pPr>
            <a:endParaRPr lang="ru-RU" sz="3300" b="1" dirty="0" smtClean="0">
              <a:solidFill>
                <a:schemeClr val="accent5"/>
              </a:solidFill>
              <a:latin typeface="Times New Roman" pitchFamily="18" charset="0"/>
              <a:cs typeface="Times New Roman" pitchFamily="18" charset="0"/>
            </a:endParaRPr>
          </a:p>
          <a:p>
            <a:pPr marL="0" indent="457200" algn="just">
              <a:spcBef>
                <a:spcPts val="0"/>
              </a:spcBef>
              <a:buNone/>
            </a:pPr>
            <a:r>
              <a:rPr lang="ru-RU" sz="3300" b="1" dirty="0" smtClean="0">
                <a:solidFill>
                  <a:schemeClr val="accent5"/>
                </a:solidFill>
                <a:latin typeface="Times New Roman" pitchFamily="18" charset="0"/>
                <a:cs typeface="Times New Roman" pitchFamily="18" charset="0"/>
              </a:rPr>
              <a:t> В рамках реализации основного мероприятия  «Оказание поддержки гражданам, пострадавшим в результате пожара муниципального жилищного фонда» подпрограммы «Содействие в обеспечении жильем граждан Ленинградской области» государственной программы Ленинградской области «Формирование городской среды и обеспечение качественным жильем граждан на территории Ленинградской области» приобретено жилое помещение (квартира) для 1 семьи стоимостью 1 187 274,00 рублей.</a:t>
            </a:r>
            <a:endParaRPr lang="ru-RU" sz="3300" b="1" dirty="0">
              <a:solidFill>
                <a:schemeClr val="accent5"/>
              </a:solidFill>
              <a:latin typeface="Times New Roman" pitchFamily="18" charset="0"/>
              <a:cs typeface="Times New Roman" pitchFamily="18" charset="0"/>
            </a:endParaRPr>
          </a:p>
        </p:txBody>
      </p:sp>
      <p:pic>
        <p:nvPicPr>
          <p:cNvPr id="5" name="Picture 2" descr="C:\Users\User\Desktop\gift-house-to-family-980x551.jpg"/>
          <p:cNvPicPr>
            <a:picLocks noChangeAspect="1" noChangeArrowheads="1"/>
          </p:cNvPicPr>
          <p:nvPr/>
        </p:nvPicPr>
        <p:blipFill>
          <a:blip r:embed="rId2"/>
          <a:srcRect/>
          <a:stretch>
            <a:fillRect/>
          </a:stretch>
        </p:blipFill>
        <p:spPr bwMode="auto">
          <a:xfrm>
            <a:off x="1357290" y="3714752"/>
            <a:ext cx="6215106" cy="299921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2357454"/>
          </a:xfrm>
        </p:spPr>
        <p:txBody>
          <a:bodyPr>
            <a:normAutofit fontScale="90000"/>
          </a:bodyPr>
          <a:lstStyle/>
          <a:p>
            <a:r>
              <a:rPr lang="ru-RU" sz="3600" b="1" dirty="0" smtClean="0">
                <a:solidFill>
                  <a:schemeClr val="accent5"/>
                </a:solidFill>
                <a:latin typeface="Times New Roman" pitchFamily="18" charset="0"/>
                <a:cs typeface="Times New Roman" pitchFamily="18" charset="0"/>
              </a:rPr>
              <a:t>КУЛЬТУРА И ДОСУГ</a:t>
            </a:r>
            <a:r>
              <a:rPr lang="ru-RU" sz="2000" dirty="0" smtClean="0">
                <a:solidFill>
                  <a:schemeClr val="accent5"/>
                </a:solidFill>
                <a:latin typeface="Times New Roman" pitchFamily="18" charset="0"/>
                <a:cs typeface="Times New Roman" pitchFamily="18" charset="0"/>
              </a:rPr>
              <a:t/>
            </a:r>
            <a:br>
              <a:rPr lang="ru-RU" sz="2000"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Администрация </a:t>
            </a:r>
            <a:r>
              <a:rPr lang="ru-RU" sz="2000" b="1" dirty="0">
                <a:solidFill>
                  <a:schemeClr val="accent5"/>
                </a:solidFill>
                <a:latin typeface="Times New Roman" pitchFamily="18" charset="0"/>
                <a:cs typeface="Times New Roman" pitchFamily="18" charset="0"/>
              </a:rPr>
              <a:t>является учредителем Муниципального бюджетного учреждения культуры и спорта  «</a:t>
            </a:r>
            <a:r>
              <a:rPr lang="ru-RU" sz="2000" b="1" dirty="0" err="1">
                <a:solidFill>
                  <a:schemeClr val="accent5"/>
                </a:solidFill>
                <a:latin typeface="Times New Roman" pitchFamily="18" charset="0"/>
                <a:cs typeface="Times New Roman" pitchFamily="18" charset="0"/>
              </a:rPr>
              <a:t>КСК-Алексино</a:t>
            </a:r>
            <a:r>
              <a:rPr lang="ru-RU" sz="2000" b="1" dirty="0">
                <a:solidFill>
                  <a:schemeClr val="accent5"/>
                </a:solidFill>
                <a:latin typeface="Times New Roman" pitchFamily="18" charset="0"/>
                <a:cs typeface="Times New Roman" pitchFamily="18" charset="0"/>
              </a:rPr>
              <a:t>», которое осуществляет свою деятельность за счет субсидии, предоставленной из бюджета поселения на решение вопросов местного значения в сфере </a:t>
            </a:r>
            <a:r>
              <a:rPr lang="ru-RU" sz="2000" b="1" dirty="0" err="1">
                <a:solidFill>
                  <a:schemeClr val="accent5"/>
                </a:solidFill>
                <a:latin typeface="Times New Roman" pitchFamily="18" charset="0"/>
                <a:cs typeface="Times New Roman" pitchFamily="18" charset="0"/>
              </a:rPr>
              <a:t>культурно-досуговой</a:t>
            </a:r>
            <a:r>
              <a:rPr lang="ru-RU" sz="2000" b="1" dirty="0">
                <a:solidFill>
                  <a:schemeClr val="accent5"/>
                </a:solidFill>
                <a:latin typeface="Times New Roman" pitchFamily="18" charset="0"/>
                <a:cs typeface="Times New Roman" pitchFamily="18" charset="0"/>
              </a:rPr>
              <a:t> деятельности, развития физической культуры. </a:t>
            </a:r>
            <a:r>
              <a:rPr lang="ru-RU" sz="2000" dirty="0"/>
              <a:t/>
            </a:r>
            <a:br>
              <a:rPr lang="ru-RU" sz="2000" dirty="0"/>
            </a:br>
            <a:endParaRPr lang="ru-RU" sz="2000" dirty="0"/>
          </a:p>
        </p:txBody>
      </p:sp>
      <p:pic>
        <p:nvPicPr>
          <p:cNvPr id="2050" name="Picture 2" descr="D:\Перенос Ира\Downloads\IMG_20200925_155940.jpg"/>
          <p:cNvPicPr>
            <a:picLocks noGrp="1" noChangeAspect="1" noChangeArrowheads="1"/>
          </p:cNvPicPr>
          <p:nvPr>
            <p:ph idx="1"/>
          </p:nvPr>
        </p:nvPicPr>
        <p:blipFill>
          <a:blip r:embed="rId2" cstate="print"/>
          <a:srcRect/>
          <a:stretch>
            <a:fillRect/>
          </a:stretch>
        </p:blipFill>
        <p:spPr bwMode="auto">
          <a:xfrm>
            <a:off x="714348" y="2285992"/>
            <a:ext cx="7786741" cy="442915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796908"/>
          </a:xfrm>
        </p:spPr>
        <p:txBody>
          <a:bodyPr>
            <a:noAutofit/>
          </a:bodyPr>
          <a:lstStyle/>
          <a:p>
            <a:r>
              <a:rPr lang="ru-RU" sz="2000" b="1" dirty="0" smtClean="0">
                <a:solidFill>
                  <a:schemeClr val="accent5"/>
                </a:solidFill>
                <a:latin typeface="Times New Roman" pitchFamily="18" charset="0"/>
                <a:cs typeface="Times New Roman" pitchFamily="18" charset="0"/>
              </a:rPr>
              <a:t>Праздник «Масленица»</a:t>
            </a:r>
            <a:endParaRPr lang="ru-RU" sz="2000" b="1" dirty="0">
              <a:solidFill>
                <a:schemeClr val="accent5"/>
              </a:solidFill>
              <a:latin typeface="Times New Roman" pitchFamily="18" charset="0"/>
              <a:cs typeface="Times New Roman" pitchFamily="18" charset="0"/>
            </a:endParaRPr>
          </a:p>
        </p:txBody>
      </p:sp>
      <p:pic>
        <p:nvPicPr>
          <p:cNvPr id="4098" name="Picture 2" descr="C:\Users\User\Desktop\E91QXLfWV-A.jpg"/>
          <p:cNvPicPr>
            <a:picLocks noGrp="1" noChangeAspect="1" noChangeArrowheads="1"/>
          </p:cNvPicPr>
          <p:nvPr>
            <p:ph idx="1"/>
          </p:nvPr>
        </p:nvPicPr>
        <p:blipFill>
          <a:blip r:embed="rId2" cstate="print"/>
          <a:srcRect/>
          <a:stretch>
            <a:fillRect/>
          </a:stretch>
        </p:blipFill>
        <p:spPr bwMode="auto">
          <a:xfrm>
            <a:off x="714348" y="1142984"/>
            <a:ext cx="7715304" cy="521497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User\Desktop\jP3juiLNMPo.jpg"/>
          <p:cNvPicPr>
            <a:picLocks noGrp="1" noChangeAspect="1" noChangeArrowheads="1"/>
          </p:cNvPicPr>
          <p:nvPr>
            <p:ph idx="1"/>
          </p:nvPr>
        </p:nvPicPr>
        <p:blipFill>
          <a:blip r:embed="rId2" cstate="print"/>
          <a:srcRect/>
          <a:stretch>
            <a:fillRect/>
          </a:stretch>
        </p:blipFill>
        <p:spPr bwMode="auto">
          <a:xfrm>
            <a:off x="571472" y="571480"/>
            <a:ext cx="8001056" cy="564360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ru-RU" sz="2000" b="1" dirty="0" smtClean="0">
                <a:solidFill>
                  <a:schemeClr val="accent5"/>
                </a:solidFill>
                <a:latin typeface="Times New Roman" pitchFamily="18" charset="0"/>
                <a:cs typeface="Times New Roman" pitchFamily="18" charset="0"/>
              </a:rPr>
              <a:t>Концерт 8 марта</a:t>
            </a:r>
            <a:endParaRPr lang="ru-RU" sz="2000" b="1" dirty="0">
              <a:solidFill>
                <a:schemeClr val="accent5"/>
              </a:solidFill>
              <a:latin typeface="Times New Roman" pitchFamily="18" charset="0"/>
              <a:cs typeface="Times New Roman" pitchFamily="18" charset="0"/>
            </a:endParaRPr>
          </a:p>
        </p:txBody>
      </p:sp>
      <p:pic>
        <p:nvPicPr>
          <p:cNvPr id="9218" name="Picture 2" descr="C:\Users\User\Desktop\VkoOGrLSB2w.jpg"/>
          <p:cNvPicPr>
            <a:picLocks noGrp="1" noChangeAspect="1" noChangeArrowheads="1"/>
          </p:cNvPicPr>
          <p:nvPr>
            <p:ph idx="1"/>
          </p:nvPr>
        </p:nvPicPr>
        <p:blipFill>
          <a:blip r:embed="rId2" cstate="print"/>
          <a:srcRect/>
          <a:stretch>
            <a:fillRect/>
          </a:stretch>
        </p:blipFill>
        <p:spPr bwMode="auto">
          <a:xfrm>
            <a:off x="642910" y="1142984"/>
            <a:ext cx="7786742" cy="514353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a:bodyPr>
          <a:lstStyle/>
          <a:p>
            <a:r>
              <a:rPr lang="ru-RU" sz="2000" b="1" dirty="0" smtClean="0">
                <a:solidFill>
                  <a:srgbClr val="604878"/>
                </a:solidFill>
                <a:latin typeface="Times New Roman" pitchFamily="18" charset="0"/>
                <a:cs typeface="Times New Roman" pitchFamily="18" charset="0"/>
              </a:rPr>
              <a:t>Праздник «Российские белые ночи »</a:t>
            </a:r>
            <a:endParaRPr lang="ru-RU" b="1" dirty="0"/>
          </a:p>
        </p:txBody>
      </p:sp>
      <p:pic>
        <p:nvPicPr>
          <p:cNvPr id="7170" name="Picture 2" descr="C:\Users\User\Desktop\b6sjtBY5D6A.jpg"/>
          <p:cNvPicPr>
            <a:picLocks noGrp="1" noChangeAspect="1" noChangeArrowheads="1"/>
          </p:cNvPicPr>
          <p:nvPr>
            <p:ph idx="1"/>
          </p:nvPr>
        </p:nvPicPr>
        <p:blipFill>
          <a:blip r:embed="rId2" cstate="print"/>
          <a:srcRect/>
          <a:stretch>
            <a:fillRect/>
          </a:stretch>
        </p:blipFill>
        <p:spPr bwMode="auto">
          <a:xfrm>
            <a:off x="714347" y="1214422"/>
            <a:ext cx="7715305" cy="507209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u-RU" sz="2000" b="1" dirty="0" smtClean="0">
                <a:solidFill>
                  <a:srgbClr val="604878"/>
                </a:solidFill>
                <a:latin typeface="Times New Roman" pitchFamily="18" charset="0"/>
                <a:cs typeface="Times New Roman" pitchFamily="18" charset="0"/>
              </a:rPr>
              <a:t>Праздник села «Русская околица»</a:t>
            </a:r>
            <a:endParaRPr lang="ru-RU" b="1" dirty="0"/>
          </a:p>
        </p:txBody>
      </p:sp>
      <p:pic>
        <p:nvPicPr>
          <p:cNvPr id="5122" name="Picture 2" descr="C:\Users\User\Desktop\3ETgb1a0gOQ.jpg"/>
          <p:cNvPicPr>
            <a:picLocks noGrp="1" noChangeAspect="1" noChangeArrowheads="1"/>
          </p:cNvPicPr>
          <p:nvPr>
            <p:ph idx="1"/>
          </p:nvPr>
        </p:nvPicPr>
        <p:blipFill>
          <a:blip r:embed="rId2" cstate="print"/>
          <a:srcRect/>
          <a:stretch>
            <a:fillRect/>
          </a:stretch>
        </p:blipFill>
        <p:spPr bwMode="auto">
          <a:xfrm>
            <a:off x="571472" y="857232"/>
            <a:ext cx="7929618" cy="542928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42852"/>
            <a:ext cx="8429684" cy="6429420"/>
          </a:xfrm>
        </p:spPr>
        <p:txBody>
          <a:bodyPr>
            <a:normAutofit fontScale="90000"/>
          </a:bodyPr>
          <a:lstStyle/>
          <a:p>
            <a:pPr algn="l"/>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На территории поселения функционирует:</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a:t>
            </a:r>
            <a:r>
              <a:rPr lang="ru-RU" sz="2000" b="1" dirty="0" err="1" smtClean="0">
                <a:solidFill>
                  <a:schemeClr val="accent5"/>
                </a:solidFill>
                <a:latin typeface="Times New Roman" pitchFamily="18" charset="0"/>
                <a:cs typeface="Times New Roman" pitchFamily="18" charset="0"/>
              </a:rPr>
              <a:t>Колчановская</a:t>
            </a:r>
            <a:r>
              <a:rPr lang="ru-RU" sz="2000" b="1" dirty="0" smtClean="0">
                <a:solidFill>
                  <a:schemeClr val="accent5"/>
                </a:solidFill>
                <a:latin typeface="Times New Roman" pitchFamily="18" charset="0"/>
                <a:cs typeface="Times New Roman" pitchFamily="18" charset="0"/>
              </a:rPr>
              <a:t> сельская амбулатория</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Федеральное государственное учреждение «Детский пульмонологический санаторий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(санаторное лечение и оздоровление в 2020 году получили 1268 человек)</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МОБУ «Алексинская средняя школа» ( 210 обучающихся, дошкольное образование получают 85 человек) </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Почтовое отделение</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Отделение Сбербанка</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Филиал ГБУ ЛО «МФЦ» «</a:t>
            </a:r>
            <a:r>
              <a:rPr lang="ru-RU" sz="2000" b="1" dirty="0" err="1" smtClean="0">
                <a:solidFill>
                  <a:schemeClr val="accent5"/>
                </a:solidFill>
                <a:latin typeface="Times New Roman" pitchFamily="18" charset="0"/>
                <a:cs typeface="Times New Roman" pitchFamily="18" charset="0"/>
              </a:rPr>
              <a:t>Волховский</a:t>
            </a:r>
            <a:r>
              <a:rPr lang="ru-RU" sz="2000" b="1" dirty="0" smtClean="0">
                <a:solidFill>
                  <a:schemeClr val="accent5"/>
                </a:solidFill>
                <a:latin typeface="Times New Roman" pitchFamily="18" charset="0"/>
                <a:cs typeface="Times New Roman" pitchFamily="18" charset="0"/>
              </a:rPr>
              <a:t>» УРМ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5"/>
                </a:solidFill>
                <a:latin typeface="Times New Roman" pitchFamily="18" charset="0"/>
                <a:cs typeface="Times New Roman" pitchFamily="18" charset="0"/>
              </a:rPr>
              <a:t>- Предприятия: крупное сельхозпредприятие АО «Алексино», ООО «</a:t>
            </a:r>
            <a:r>
              <a:rPr lang="ru-RU" sz="2000" b="1" dirty="0" err="1" smtClean="0">
                <a:solidFill>
                  <a:schemeClr val="accent5"/>
                </a:solidFill>
                <a:latin typeface="Times New Roman" pitchFamily="18" charset="0"/>
                <a:cs typeface="Times New Roman" pitchFamily="18" charset="0"/>
              </a:rPr>
              <a:t>Новоладожское</a:t>
            </a:r>
            <a:r>
              <a:rPr lang="ru-RU" sz="2000" b="1" dirty="0" smtClean="0">
                <a:solidFill>
                  <a:schemeClr val="accent5"/>
                </a:solidFill>
                <a:latin typeface="Times New Roman" pitchFamily="18" charset="0"/>
                <a:cs typeface="Times New Roman" pitchFamily="18" charset="0"/>
              </a:rPr>
              <a:t> ПМК 18» (транспортные услуги), железнодорожная станция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дорожный участок ООО «</a:t>
            </a:r>
            <a:r>
              <a:rPr lang="ru-RU" sz="2000" b="1" dirty="0" err="1" smtClean="0">
                <a:solidFill>
                  <a:schemeClr val="accent5"/>
                </a:solidFill>
                <a:latin typeface="Times New Roman" pitchFamily="18" charset="0"/>
                <a:cs typeface="Times New Roman" pitchFamily="18" charset="0"/>
              </a:rPr>
              <a:t>РемСЭД</a:t>
            </a:r>
            <a:r>
              <a:rPr lang="ru-RU" sz="2000" b="1" dirty="0" smtClean="0">
                <a:solidFill>
                  <a:schemeClr val="accent5"/>
                </a:solidFill>
                <a:latin typeface="Times New Roman" pitchFamily="18" charset="0"/>
                <a:cs typeface="Times New Roman" pitchFamily="18" charset="0"/>
              </a:rPr>
              <a:t>» (обслуживание и эксплуатация дорог федерального и регионального значения), ООО «</a:t>
            </a:r>
            <a:r>
              <a:rPr lang="ru-RU" sz="2000" b="1" dirty="0" err="1" smtClean="0">
                <a:solidFill>
                  <a:schemeClr val="accent5"/>
                </a:solidFill>
                <a:latin typeface="Times New Roman" pitchFamily="18" charset="0"/>
                <a:cs typeface="Times New Roman" pitchFamily="18" charset="0"/>
              </a:rPr>
              <a:t>Колчановский</a:t>
            </a:r>
            <a:r>
              <a:rPr lang="ru-RU" sz="2000" b="1" dirty="0" smtClean="0">
                <a:solidFill>
                  <a:schemeClr val="accent5"/>
                </a:solidFill>
                <a:latin typeface="Times New Roman" pitchFamily="18" charset="0"/>
                <a:cs typeface="Times New Roman" pitchFamily="18" charset="0"/>
              </a:rPr>
              <a:t> ЖКС» (благоустройство территории), ООО «Коралл» (деревообработка, изготовление изделий из дерева), ООО «Карат»,   сетевые магазины «Пятерочка», «Магнит», «</a:t>
            </a:r>
            <a:r>
              <a:rPr lang="ru-RU" sz="2000" b="1" dirty="0" err="1" smtClean="0">
                <a:solidFill>
                  <a:schemeClr val="accent5"/>
                </a:solidFill>
                <a:latin typeface="Times New Roman" pitchFamily="18" charset="0"/>
                <a:cs typeface="Times New Roman" pitchFamily="18" charset="0"/>
              </a:rPr>
              <a:t>Волховское</a:t>
            </a:r>
            <a:r>
              <a:rPr lang="ru-RU" sz="2000" b="1" dirty="0" smtClean="0">
                <a:solidFill>
                  <a:schemeClr val="accent5"/>
                </a:solidFill>
                <a:latin typeface="Times New Roman" pitchFamily="18" charset="0"/>
                <a:cs typeface="Times New Roman" pitchFamily="18" charset="0"/>
              </a:rPr>
              <a:t> </a:t>
            </a:r>
            <a:r>
              <a:rPr lang="ru-RU" sz="2000" b="1" dirty="0" err="1" smtClean="0">
                <a:solidFill>
                  <a:schemeClr val="accent5"/>
                </a:solidFill>
                <a:latin typeface="Times New Roman" pitchFamily="18" charset="0"/>
                <a:cs typeface="Times New Roman" pitchFamily="18" charset="0"/>
              </a:rPr>
              <a:t>Райпо</a:t>
            </a:r>
            <a:r>
              <a:rPr lang="ru-RU" sz="2000" b="1" dirty="0" smtClean="0">
                <a:solidFill>
                  <a:schemeClr val="accent5"/>
                </a:solidFill>
                <a:latin typeface="Times New Roman" pitchFamily="18" charset="0"/>
                <a:cs typeface="Times New Roman" pitchFamily="18" charset="0"/>
              </a:rPr>
              <a:t>», (розничная торговля). </a:t>
            </a:r>
            <a:br>
              <a:rPr lang="ru-RU" sz="2000" b="1" dirty="0" smtClean="0">
                <a:solidFill>
                  <a:schemeClr val="accent5"/>
                </a:solidFill>
                <a:latin typeface="Times New Roman" pitchFamily="18" charset="0"/>
                <a:cs typeface="Times New Roman" pitchFamily="18" charset="0"/>
              </a:rPr>
            </a:br>
            <a:r>
              <a:rPr lang="ru-RU" sz="2000" b="1" dirty="0" smtClean="0">
                <a:solidFill>
                  <a:schemeClr val="accent1">
                    <a:lumMod val="50000"/>
                  </a:schemeClr>
                </a:solidFill>
                <a:latin typeface="Times New Roman" pitchFamily="18" charset="0"/>
                <a:cs typeface="Times New Roman" pitchFamily="18" charset="0"/>
              </a:rPr>
              <a:t> </a:t>
            </a:r>
            <a:r>
              <a:rPr lang="ru-RU" sz="2000" b="1" dirty="0" smtClean="0">
                <a:solidFill>
                  <a:schemeClr val="accent5"/>
                </a:solidFill>
                <a:latin typeface="Times New Roman" pitchFamily="18" charset="0"/>
                <a:cs typeface="Times New Roman" pitchFamily="18" charset="0"/>
              </a:rPr>
              <a:t>Через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проходит федеральная трасса Новая Ладога – Вологда. Имеется автобусное сообщение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 Сясьстрой и проходящие маршруты на Санкт- Петербург и Волхов. Расположены 4 ж/</a:t>
            </a:r>
            <a:r>
              <a:rPr lang="ru-RU" sz="2000" b="1" dirty="0" err="1" smtClean="0">
                <a:solidFill>
                  <a:schemeClr val="accent5"/>
                </a:solidFill>
                <a:latin typeface="Times New Roman" pitchFamily="18" charset="0"/>
                <a:cs typeface="Times New Roman" pitchFamily="18" charset="0"/>
              </a:rPr>
              <a:t>д</a:t>
            </a:r>
            <a:r>
              <a:rPr lang="ru-RU" sz="2000" b="1" dirty="0" smtClean="0">
                <a:solidFill>
                  <a:schemeClr val="accent5"/>
                </a:solidFill>
                <a:latin typeface="Times New Roman" pitchFamily="18" charset="0"/>
                <a:cs typeface="Times New Roman" pitchFamily="18" charset="0"/>
              </a:rPr>
              <a:t> узла, в т.ч. три остановки: Георгиевское, 143-145км, ст. </a:t>
            </a:r>
            <a:r>
              <a:rPr lang="ru-RU" sz="2000" b="1" dirty="0" err="1" smtClean="0">
                <a:solidFill>
                  <a:schemeClr val="accent5"/>
                </a:solidFill>
                <a:latin typeface="Times New Roman" pitchFamily="18" charset="0"/>
                <a:cs typeface="Times New Roman" pitchFamily="18" charset="0"/>
              </a:rPr>
              <a:t>Колчаново</a:t>
            </a:r>
            <a:r>
              <a:rPr lang="ru-RU" sz="2000" b="1" dirty="0" smtClean="0">
                <a:solidFill>
                  <a:schemeClr val="accent5"/>
                </a:solidFill>
                <a:latin typeface="Times New Roman" pitchFamily="18" charset="0"/>
                <a:cs typeface="Times New Roman" pitchFamily="18" charset="0"/>
              </a:rPr>
              <a:t>. </a:t>
            </a: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r>
              <a:rPr lang="ru-RU" sz="2000" dirty="0" smtClean="0">
                <a:solidFill>
                  <a:schemeClr val="accent1">
                    <a:lumMod val="50000"/>
                  </a:schemeClr>
                </a:solidFill>
                <a:latin typeface="Times New Roman" pitchFamily="18" charset="0"/>
                <a:cs typeface="Times New Roman" pitchFamily="18" charset="0"/>
              </a:rPr>
              <a:t/>
            </a:r>
            <a:br>
              <a:rPr lang="ru-RU" sz="2000" dirty="0" smtClean="0">
                <a:solidFill>
                  <a:schemeClr val="accent1">
                    <a:lumMod val="50000"/>
                  </a:schemeClr>
                </a:solidFill>
                <a:latin typeface="Times New Roman" pitchFamily="18" charset="0"/>
                <a:cs typeface="Times New Roman" pitchFamily="18" charset="0"/>
              </a:rPr>
            </a:br>
            <a:endParaRPr lang="ru-RU" sz="2000" dirty="0">
              <a:solidFill>
                <a:schemeClr val="accent1">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643050"/>
          </a:xfrm>
        </p:spPr>
        <p:txBody>
          <a:bodyPr>
            <a:noAutofit/>
          </a:bodyPr>
          <a:lstStyle/>
          <a:p>
            <a:r>
              <a:rPr lang="ru-RU" sz="2000" b="1" dirty="0" smtClean="0">
                <a:solidFill>
                  <a:schemeClr val="accent5"/>
                </a:solidFill>
                <a:latin typeface="Times New Roman" pitchFamily="18" charset="0"/>
                <a:cs typeface="Times New Roman" pitchFamily="18" charset="0"/>
              </a:rPr>
              <a:t>Концерт 24 июня "Эта победа твоя и моя»</a:t>
            </a:r>
            <a:r>
              <a:rPr lang="ru-RU" sz="2000" b="1" dirty="0" smtClean="0"/>
              <a:t/>
            </a:r>
            <a:br>
              <a:rPr lang="ru-RU" sz="2000" b="1" dirty="0" smtClean="0"/>
            </a:br>
            <a:endParaRPr lang="ru-RU" sz="2000" b="1" dirty="0"/>
          </a:p>
        </p:txBody>
      </p:sp>
      <p:pic>
        <p:nvPicPr>
          <p:cNvPr id="6146" name="Picture 2" descr="C:\Users\User\Desktop\DYPe_rnQi5Q.jpg"/>
          <p:cNvPicPr>
            <a:picLocks noGrp="1" noChangeAspect="1" noChangeArrowheads="1"/>
          </p:cNvPicPr>
          <p:nvPr>
            <p:ph idx="1"/>
          </p:nvPr>
        </p:nvPicPr>
        <p:blipFill>
          <a:blip r:embed="rId2" cstate="print"/>
          <a:srcRect/>
          <a:stretch>
            <a:fillRect/>
          </a:stretch>
        </p:blipFill>
        <p:spPr bwMode="auto">
          <a:xfrm>
            <a:off x="571472" y="1000108"/>
            <a:ext cx="7929618" cy="528639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smtClean="0">
                <a:solidFill>
                  <a:schemeClr val="accent5"/>
                </a:solidFill>
                <a:latin typeface="Times New Roman" pitchFamily="18" charset="0"/>
                <a:cs typeface="Times New Roman" pitchFamily="18" charset="0"/>
              </a:rPr>
              <a:t>Концерт «День рождения Ленинградской области 2020»</a:t>
            </a:r>
            <a:r>
              <a:rPr lang="ru-RU" b="1" dirty="0" smtClean="0">
                <a:latin typeface="-apple-system"/>
              </a:rPr>
              <a:t/>
            </a:r>
            <a:br>
              <a:rPr lang="ru-RU" b="1" dirty="0" smtClean="0">
                <a:latin typeface="-apple-system"/>
              </a:rPr>
            </a:br>
            <a:endParaRPr lang="ru-RU" b="1" dirty="0"/>
          </a:p>
        </p:txBody>
      </p:sp>
      <p:pic>
        <p:nvPicPr>
          <p:cNvPr id="8194" name="Picture 2" descr="C:\Users\User\Desktop\EZSf2661WPQ.jpg"/>
          <p:cNvPicPr>
            <a:picLocks noGrp="1" noChangeAspect="1" noChangeArrowheads="1"/>
          </p:cNvPicPr>
          <p:nvPr>
            <p:ph idx="1"/>
          </p:nvPr>
        </p:nvPicPr>
        <p:blipFill>
          <a:blip r:embed="rId2" cstate="print"/>
          <a:srcRect/>
          <a:stretch>
            <a:fillRect/>
          </a:stretch>
        </p:blipFill>
        <p:spPr bwMode="auto">
          <a:xfrm>
            <a:off x="642910" y="1071546"/>
            <a:ext cx="7929618" cy="514353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642942"/>
          </a:xfrm>
        </p:spPr>
        <p:txBody>
          <a:bodyPr>
            <a:normAutofit fontScale="90000"/>
          </a:bodyPr>
          <a:lstStyle/>
          <a:p>
            <a:r>
              <a:rPr lang="ru-RU" sz="2200" b="1" dirty="0" err="1" smtClean="0">
                <a:solidFill>
                  <a:schemeClr val="accent5"/>
                </a:solidFill>
                <a:latin typeface="Times New Roman" pitchFamily="18" charset="0"/>
                <a:cs typeface="Times New Roman" pitchFamily="18" charset="0"/>
              </a:rPr>
              <a:t>Квест</a:t>
            </a:r>
            <a:r>
              <a:rPr lang="ru-RU" sz="2200" b="1" dirty="0" smtClean="0">
                <a:solidFill>
                  <a:schemeClr val="accent5"/>
                </a:solidFill>
                <a:latin typeface="Times New Roman" pitchFamily="18" charset="0"/>
                <a:cs typeface="Times New Roman" pitchFamily="18" charset="0"/>
              </a:rPr>
              <a:t> "Пиратские приключения"</a:t>
            </a:r>
            <a:r>
              <a:rPr lang="ru-RU" b="1" dirty="0" smtClean="0"/>
              <a:t/>
            </a:r>
            <a:br>
              <a:rPr lang="ru-RU" b="1" dirty="0" smtClean="0"/>
            </a:br>
            <a:endParaRPr lang="ru-RU" b="1" dirty="0"/>
          </a:p>
        </p:txBody>
      </p:sp>
      <p:pic>
        <p:nvPicPr>
          <p:cNvPr id="10242" name="Picture 2" descr="C:\Users\User\Desktop\VHfYfUIoEhA.jpg"/>
          <p:cNvPicPr>
            <a:picLocks noGrp="1" noChangeAspect="1" noChangeArrowheads="1"/>
          </p:cNvPicPr>
          <p:nvPr>
            <p:ph idx="1"/>
          </p:nvPr>
        </p:nvPicPr>
        <p:blipFill>
          <a:blip r:embed="rId2" cstate="print"/>
          <a:srcRect/>
          <a:stretch>
            <a:fillRect/>
          </a:stretch>
        </p:blipFill>
        <p:spPr bwMode="auto">
          <a:xfrm>
            <a:off x="642910" y="857232"/>
            <a:ext cx="7929618" cy="557216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96974"/>
          </a:xfrm>
        </p:spPr>
        <p:txBody>
          <a:bodyPr>
            <a:noAutofit/>
          </a:bodyPr>
          <a:lstStyle/>
          <a:p>
            <a:pPr algn="ctr"/>
            <a:r>
              <a:rPr lang="ru-RU" sz="2800" b="1" dirty="0" smtClean="0">
                <a:solidFill>
                  <a:schemeClr val="accent5"/>
                </a:solidFill>
                <a:latin typeface="Times New Roman" pitchFamily="18" charset="0"/>
                <a:cs typeface="Times New Roman" pitchFamily="18" charset="0"/>
              </a:rPr>
              <a:t>На территории </a:t>
            </a:r>
            <a:r>
              <a:rPr lang="ru-RU" sz="2800" b="1" dirty="0" err="1" smtClean="0">
                <a:solidFill>
                  <a:schemeClr val="accent5"/>
                </a:solidFill>
                <a:latin typeface="Times New Roman" pitchFamily="18" charset="0"/>
                <a:cs typeface="Times New Roman" pitchFamily="18" charset="0"/>
              </a:rPr>
              <a:t>Колчановского</a:t>
            </a:r>
            <a:r>
              <a:rPr lang="ru-RU" sz="2800" b="1" dirty="0" smtClean="0">
                <a:solidFill>
                  <a:schemeClr val="accent5"/>
                </a:solidFill>
                <a:latin typeface="Times New Roman" pitchFamily="18" charset="0"/>
                <a:cs typeface="Times New Roman" pitchFamily="18" charset="0"/>
              </a:rPr>
              <a:t> сельского поселения ведут работу Совет Ветеранов и Совет Молодежи</a:t>
            </a:r>
            <a:endParaRPr lang="ru-RU" sz="2800" b="1" dirty="0">
              <a:solidFill>
                <a:schemeClr val="accent5"/>
              </a:solidFill>
              <a:latin typeface="Times New Roman" pitchFamily="18" charset="0"/>
              <a:cs typeface="Times New Roman" pitchFamily="18" charset="0"/>
            </a:endParaRPr>
          </a:p>
        </p:txBody>
      </p:sp>
      <p:pic>
        <p:nvPicPr>
          <p:cNvPr id="1027" name="Picture 3" descr="C:\Users\User\Desktop\XcO6G4J0wqc.jpg"/>
          <p:cNvPicPr>
            <a:picLocks noGrp="1" noChangeAspect="1" noChangeArrowheads="1"/>
          </p:cNvPicPr>
          <p:nvPr>
            <p:ph idx="1"/>
          </p:nvPr>
        </p:nvPicPr>
        <p:blipFill>
          <a:blip r:embed="rId2" cstate="print"/>
          <a:srcRect/>
          <a:stretch>
            <a:fillRect/>
          </a:stretch>
        </p:blipFill>
        <p:spPr bwMode="auto">
          <a:xfrm>
            <a:off x="642910" y="1600200"/>
            <a:ext cx="8001056" cy="490063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pPr algn="ctr">
              <a:buNone/>
            </a:pPr>
            <a:r>
              <a:rPr lang="ru-RU" sz="6600" b="1" dirty="0" smtClean="0">
                <a:solidFill>
                  <a:schemeClr val="accent5"/>
                </a:solidFill>
                <a:latin typeface="Times New Roman" pitchFamily="18" charset="0"/>
                <a:cs typeface="Times New Roman" pitchFamily="18" charset="0"/>
              </a:rPr>
              <a:t>Основные планы и задачи на 2021 год</a:t>
            </a:r>
            <a:endParaRPr lang="ru-RU" sz="6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48680"/>
            <a:ext cx="8424936" cy="1308684"/>
          </a:xfrm>
        </p:spPr>
        <p:txBody>
          <a:bodyPr>
            <a:normAutofit fontScale="90000"/>
          </a:bodyPr>
          <a:lstStyle/>
          <a:p>
            <a:pPr algn="ctr"/>
            <a:r>
              <a:rPr lang="ru-RU" sz="2800" b="1" dirty="0" smtClean="0">
                <a:solidFill>
                  <a:schemeClr val="accent5"/>
                </a:solidFill>
                <a:latin typeface="Times New Roman" pitchFamily="18" charset="0"/>
                <a:cs typeface="Times New Roman" pitchFamily="18" charset="0"/>
              </a:rPr>
              <a:t>В рамках </a:t>
            </a:r>
            <a:r>
              <a:rPr lang="ru-RU" sz="2800" b="1" dirty="0">
                <a:solidFill>
                  <a:schemeClr val="accent5"/>
                </a:solidFill>
                <a:latin typeface="Times New Roman" pitchFamily="18" charset="0"/>
                <a:cs typeface="Times New Roman" pitchFamily="18" charset="0"/>
              </a:rPr>
              <a:t>реализации государственной программы</a:t>
            </a:r>
            <a:br>
              <a:rPr lang="ru-RU" sz="2800" b="1" dirty="0">
                <a:solidFill>
                  <a:schemeClr val="accent5"/>
                </a:solidFill>
                <a:latin typeface="Times New Roman" pitchFamily="18" charset="0"/>
                <a:cs typeface="Times New Roman" pitchFamily="18" charset="0"/>
              </a:rPr>
            </a:br>
            <a:r>
              <a:rPr lang="ru-RU" sz="2800" b="1" dirty="0">
                <a:solidFill>
                  <a:schemeClr val="accent5"/>
                </a:solidFill>
                <a:latin typeface="Times New Roman" pitchFamily="18" charset="0"/>
                <a:cs typeface="Times New Roman" pitchFamily="18" charset="0"/>
              </a:rPr>
              <a:t> «Комфортная городская среда»:</a:t>
            </a:r>
            <a:br>
              <a:rPr lang="ru-RU" sz="2800" b="1" dirty="0">
                <a:solidFill>
                  <a:schemeClr val="accent5"/>
                </a:solidFill>
                <a:latin typeface="Times New Roman" pitchFamily="18" charset="0"/>
                <a:cs typeface="Times New Roman" pitchFamily="18" charset="0"/>
              </a:rPr>
            </a:br>
            <a:r>
              <a:rPr lang="ru-RU" sz="2800" b="1" dirty="0">
                <a:solidFill>
                  <a:schemeClr val="accent5"/>
                </a:solidFill>
                <a:latin typeface="Times New Roman" pitchFamily="18" charset="0"/>
                <a:cs typeface="Times New Roman" pitchFamily="18" charset="0"/>
              </a:rPr>
              <a:t>обустройство </a:t>
            </a:r>
            <a:r>
              <a:rPr lang="ru-RU" sz="2800" b="1" dirty="0" smtClean="0">
                <a:solidFill>
                  <a:schemeClr val="accent5"/>
                </a:solidFill>
                <a:latin typeface="Times New Roman" pitchFamily="18" charset="0"/>
                <a:cs typeface="Times New Roman" pitchFamily="18" charset="0"/>
              </a:rPr>
              <a:t>общественного парка микрорайона </a:t>
            </a:r>
            <a:r>
              <a:rPr lang="ru-RU" sz="2800" b="1" dirty="0">
                <a:solidFill>
                  <a:schemeClr val="accent5"/>
                </a:solidFill>
                <a:latin typeface="Times New Roman" pitchFamily="18" charset="0"/>
                <a:cs typeface="Times New Roman" pitchFamily="18" charset="0"/>
              </a:rPr>
              <a:t>Алексино села </a:t>
            </a:r>
            <a:r>
              <a:rPr lang="ru-RU" sz="2800" b="1" dirty="0" err="1">
                <a:solidFill>
                  <a:schemeClr val="accent5"/>
                </a:solidFill>
                <a:latin typeface="Times New Roman" pitchFamily="18" charset="0"/>
                <a:cs typeface="Times New Roman" pitchFamily="18" charset="0"/>
              </a:rPr>
              <a:t>Колчаново</a:t>
            </a:r>
            <a:endParaRPr lang="ru-RU" sz="2800" b="1" dirty="0">
              <a:solidFill>
                <a:schemeClr val="accent5"/>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58" y="2232475"/>
            <a:ext cx="8501122" cy="4268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81350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596" y="428604"/>
            <a:ext cx="8215370" cy="5929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85728"/>
            <a:ext cx="7977214" cy="1643074"/>
          </a:xfrm>
        </p:spPr>
        <p:txBody>
          <a:bodyPr>
            <a:noAutofit/>
          </a:bodyPr>
          <a:lstStyle/>
          <a:p>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solidFill>
                  <a:schemeClr val="accent5"/>
                </a:solidFill>
                <a:latin typeface="Times New Roman" pitchFamily="18" charset="0"/>
                <a:cs typeface="Times New Roman" pitchFamily="18" charset="0"/>
              </a:rPr>
              <a:t/>
            </a:r>
            <a:br>
              <a:rPr lang="ru-RU" sz="3200" b="1" dirty="0" smtClean="0">
                <a:solidFill>
                  <a:schemeClr val="accent5"/>
                </a:solidFill>
                <a:latin typeface="Times New Roman" pitchFamily="18" charset="0"/>
                <a:cs typeface="Times New Roman" pitchFamily="18" charset="0"/>
              </a:rPr>
            </a:br>
            <a:r>
              <a:rPr lang="ru-RU" sz="2800" b="1" dirty="0" smtClean="0">
                <a:solidFill>
                  <a:schemeClr val="accent5"/>
                </a:solidFill>
                <a:latin typeface="Times New Roman" pitchFamily="18" charset="0"/>
                <a:cs typeface="Times New Roman" pitchFamily="18" charset="0"/>
              </a:rPr>
              <a:t>В рамках реализации государственной программы «Комплексное развитие сельских территорий»</a:t>
            </a:r>
            <a:r>
              <a:rPr lang="ru-RU" sz="3200" b="1" dirty="0" smtClean="0">
                <a:solidFill>
                  <a:schemeClr val="accent5"/>
                </a:solidFill>
                <a:latin typeface="Times New Roman" pitchFamily="18" charset="0"/>
                <a:cs typeface="Times New Roman" pitchFamily="18" charset="0"/>
              </a:rPr>
              <a:t/>
            </a:r>
            <a:br>
              <a:rPr lang="ru-RU" sz="3200" b="1" dirty="0" smtClean="0">
                <a:solidFill>
                  <a:schemeClr val="accent5"/>
                </a:solidFill>
                <a:latin typeface="Times New Roman" pitchFamily="18" charset="0"/>
                <a:cs typeface="Times New Roman" pitchFamily="18" charset="0"/>
              </a:rPr>
            </a:br>
            <a:r>
              <a:rPr lang="ru-RU" sz="3200" b="1" dirty="0" smtClean="0">
                <a:solidFill>
                  <a:schemeClr val="accent5"/>
                </a:solidFill>
                <a:latin typeface="Times New Roman" pitchFamily="18" charset="0"/>
                <a:cs typeface="Times New Roman" pitchFamily="18" charset="0"/>
              </a:rPr>
              <a:t/>
            </a:r>
            <a:br>
              <a:rPr lang="ru-RU" sz="3200" b="1" dirty="0" smtClean="0">
                <a:solidFill>
                  <a:schemeClr val="accent5"/>
                </a:solidFill>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Основные планы и задачи на 2021 год в рамках реализации государственной программы «Комплексное развитие сельских территорий»</a:t>
            </a:r>
            <a:endParaRPr lang="ru-RU" sz="2800" dirty="0"/>
          </a:p>
        </p:txBody>
      </p:sp>
      <p:sp>
        <p:nvSpPr>
          <p:cNvPr id="3" name="Прямоугольник 2"/>
          <p:cNvSpPr/>
          <p:nvPr/>
        </p:nvSpPr>
        <p:spPr>
          <a:xfrm>
            <a:off x="571472" y="1571613"/>
            <a:ext cx="4572000" cy="2616101"/>
          </a:xfrm>
          <a:prstGeom prst="rect">
            <a:avLst/>
          </a:prstGeom>
        </p:spPr>
        <p:txBody>
          <a:bodyPr wrap="square">
            <a:spAutoFit/>
          </a:bodyPr>
          <a:lstStyle/>
          <a:p>
            <a:pPr algn="ctr"/>
            <a:endParaRPr lang="ru-RU" sz="2000" b="1" dirty="0" smtClean="0">
              <a:solidFill>
                <a:schemeClr val="accent5"/>
              </a:solidFill>
              <a:latin typeface="+mj-lt"/>
            </a:endParaRPr>
          </a:p>
          <a:p>
            <a:pPr algn="ctr"/>
            <a:r>
              <a:rPr lang="ru-RU" sz="2400" b="1" dirty="0" smtClean="0">
                <a:solidFill>
                  <a:schemeClr val="accent5"/>
                </a:solidFill>
                <a:latin typeface="Times New Roman" pitchFamily="18" charset="0"/>
                <a:cs typeface="Times New Roman" pitchFamily="18" charset="0"/>
              </a:rPr>
              <a:t>Капитальный ремонт спортивного зала и кровли здания МБУКС "</a:t>
            </a:r>
            <a:r>
              <a:rPr lang="ru-RU" sz="2400" b="1" dirty="0" err="1" smtClean="0">
                <a:solidFill>
                  <a:schemeClr val="accent5"/>
                </a:solidFill>
                <a:latin typeface="Times New Roman" pitchFamily="18" charset="0"/>
                <a:cs typeface="Times New Roman" pitchFamily="18" charset="0"/>
              </a:rPr>
              <a:t>КСК-Алексино</a:t>
            </a:r>
            <a:r>
              <a:rPr lang="ru-RU" sz="2400" b="1" dirty="0" smtClean="0">
                <a:solidFill>
                  <a:schemeClr val="accent5"/>
                </a:solidFill>
                <a:latin typeface="Times New Roman" pitchFamily="18" charset="0"/>
                <a:cs typeface="Times New Roman" pitchFamily="18" charset="0"/>
              </a:rPr>
              <a:t>", в т.ч. приобретение и монтаж светового и звукового оборудования</a:t>
            </a:r>
            <a:endParaRPr lang="ru-RU" sz="2400" b="1" dirty="0">
              <a:solidFill>
                <a:schemeClr val="accent5"/>
              </a:solidFill>
              <a:latin typeface="Times New Roman" pitchFamily="18" charset="0"/>
              <a:cs typeface="Times New Roman" pitchFamily="18" charset="0"/>
            </a:endParaRPr>
          </a:p>
        </p:txBody>
      </p:sp>
      <p:sp>
        <p:nvSpPr>
          <p:cNvPr id="4" name="Прямоугольник 3"/>
          <p:cNvSpPr/>
          <p:nvPr/>
        </p:nvSpPr>
        <p:spPr>
          <a:xfrm>
            <a:off x="571472" y="4214818"/>
            <a:ext cx="4572000" cy="1815882"/>
          </a:xfrm>
          <a:prstGeom prst="rect">
            <a:avLst/>
          </a:prstGeom>
        </p:spPr>
        <p:txBody>
          <a:bodyPr wrap="square">
            <a:spAutoFit/>
          </a:bodyPr>
          <a:lstStyle/>
          <a:p>
            <a:pPr algn="ctr"/>
            <a:endParaRPr lang="ru-RU" sz="2000" dirty="0" smtClean="0">
              <a:solidFill>
                <a:schemeClr val="accent5"/>
              </a:solidFill>
              <a:latin typeface="+mj-lt"/>
            </a:endParaRPr>
          </a:p>
          <a:p>
            <a:pPr algn="ctr"/>
            <a:endParaRPr lang="ru-RU" sz="2000" b="1" dirty="0" smtClean="0">
              <a:solidFill>
                <a:schemeClr val="accent5"/>
              </a:solidFill>
              <a:latin typeface="+mj-lt"/>
            </a:endParaRPr>
          </a:p>
          <a:p>
            <a:pPr algn="ctr"/>
            <a:r>
              <a:rPr lang="ru-RU" sz="2400" b="1" dirty="0" smtClean="0">
                <a:solidFill>
                  <a:schemeClr val="accent5"/>
                </a:solidFill>
                <a:latin typeface="Times New Roman" pitchFamily="18" charset="0"/>
                <a:cs typeface="Times New Roman" pitchFamily="18" charset="0"/>
              </a:rPr>
              <a:t>Капитальный ремонт здания МОБУ "Алексинская средняя школа"</a:t>
            </a:r>
            <a:endParaRPr lang="ru-RU" sz="2400" b="1" dirty="0">
              <a:solidFill>
                <a:schemeClr val="accent5"/>
              </a:solidFill>
              <a:latin typeface="Times New Roman" pitchFamily="18" charset="0"/>
              <a:cs typeface="Times New Roman" pitchFamily="18" charset="0"/>
            </a:endParaRPr>
          </a:p>
        </p:txBody>
      </p:sp>
      <p:pic>
        <p:nvPicPr>
          <p:cNvPr id="5" name="Picture 2" descr="C:\Users\User\Desktop\к отчету\a_213310fa.jpg"/>
          <p:cNvPicPr>
            <a:picLocks noChangeAspect="1" noChangeArrowheads="1"/>
          </p:cNvPicPr>
          <p:nvPr/>
        </p:nvPicPr>
        <p:blipFill>
          <a:blip r:embed="rId2"/>
          <a:srcRect/>
          <a:stretch>
            <a:fillRect/>
          </a:stretch>
        </p:blipFill>
        <p:spPr bwMode="auto">
          <a:xfrm>
            <a:off x="5357818" y="4214818"/>
            <a:ext cx="3214710" cy="2357454"/>
          </a:xfrm>
          <a:prstGeom prst="rect">
            <a:avLst/>
          </a:prstGeom>
          <a:noFill/>
        </p:spPr>
      </p:pic>
      <p:pic>
        <p:nvPicPr>
          <p:cNvPr id="1026" name="Picture 2" descr="C:\Users\User\Desktop\IMG_20200925_155940.jpg"/>
          <p:cNvPicPr>
            <a:picLocks noChangeAspect="1" noChangeArrowheads="1"/>
          </p:cNvPicPr>
          <p:nvPr/>
        </p:nvPicPr>
        <p:blipFill>
          <a:blip r:embed="rId3" cstate="print"/>
          <a:srcRect/>
          <a:stretch>
            <a:fillRect/>
          </a:stretch>
        </p:blipFill>
        <p:spPr bwMode="auto">
          <a:xfrm>
            <a:off x="5357818" y="1857364"/>
            <a:ext cx="3214710" cy="235745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214"/>
            <a:ext cx="8229600" cy="7215214"/>
          </a:xfrm>
        </p:spPr>
        <p:txBody>
          <a:bodyPr>
            <a:noAutofit/>
          </a:bodyPr>
          <a:lstStyle/>
          <a:p>
            <a:pPr algn="just"/>
            <a:r>
              <a:rPr lang="ru-RU" sz="1800" b="1" dirty="0" smtClean="0">
                <a:solidFill>
                  <a:schemeClr val="accent5"/>
                </a:solidFill>
                <a:latin typeface="Times New Roman" pitchFamily="18" charset="0"/>
                <a:cs typeface="Times New Roman" pitchFamily="18" charset="0"/>
              </a:rPr>
              <a:t/>
            </a:r>
            <a:br>
              <a:rPr lang="ru-RU" sz="1800" b="1" dirty="0" smtClean="0">
                <a:solidFill>
                  <a:schemeClr val="accent5"/>
                </a:solidFill>
                <a:latin typeface="Times New Roman" pitchFamily="18" charset="0"/>
                <a:cs typeface="Times New Roman" pitchFamily="18" charset="0"/>
              </a:rPr>
            </a:br>
            <a:r>
              <a:rPr lang="ru-RU" sz="1800" b="1" dirty="0" smtClean="0">
                <a:solidFill>
                  <a:schemeClr val="accent5"/>
                </a:solidFill>
                <a:latin typeface="Times New Roman" pitchFamily="18" charset="0"/>
                <a:cs typeface="Times New Roman" pitchFamily="18" charset="0"/>
              </a:rPr>
              <a:t>- в рамках муниципальной программы </a:t>
            </a:r>
            <a:r>
              <a:rPr lang="ru-RU" sz="1800" b="1" u="sng" dirty="0" smtClean="0">
                <a:solidFill>
                  <a:schemeClr val="accent5"/>
                </a:solidFill>
                <a:latin typeface="Times New Roman" pitchFamily="18" charset="0"/>
                <a:cs typeface="Times New Roman" pitchFamily="18" charset="0"/>
              </a:rPr>
              <a:t>«Проведение ремонтных работ на объектах коммунальной инфраструктуры на территории муниципального образования </a:t>
            </a:r>
            <a:r>
              <a:rPr lang="ru-RU" sz="1800" b="1" u="sng" dirty="0" err="1" smtClean="0">
                <a:solidFill>
                  <a:schemeClr val="accent5"/>
                </a:solidFill>
                <a:latin typeface="Times New Roman" pitchFamily="18" charset="0"/>
                <a:cs typeface="Times New Roman" pitchFamily="18" charset="0"/>
              </a:rPr>
              <a:t>Колчановское</a:t>
            </a:r>
            <a:r>
              <a:rPr lang="ru-RU" sz="1800" b="1" u="sng" dirty="0" smtClean="0">
                <a:solidFill>
                  <a:schemeClr val="accent5"/>
                </a:solidFill>
                <a:latin typeface="Times New Roman" pitchFamily="18" charset="0"/>
                <a:cs typeface="Times New Roman" pitchFamily="18" charset="0"/>
              </a:rPr>
              <a:t> сельское поселение на 2021-2023годы» </a:t>
            </a:r>
            <a:r>
              <a:rPr lang="ru-RU" sz="1800" b="1" dirty="0" smtClean="0">
                <a:solidFill>
                  <a:schemeClr val="accent5"/>
                </a:solidFill>
                <a:latin typeface="Times New Roman" pitchFamily="18" charset="0"/>
                <a:cs typeface="Times New Roman" pitchFamily="18" charset="0"/>
              </a:rPr>
              <a:t>будет проведен ремонт участка центральной теплотрассы по адресу Ленинградская область </a:t>
            </a:r>
            <a:r>
              <a:rPr lang="ru-RU" sz="1800" b="1" dirty="0" err="1" smtClean="0">
                <a:solidFill>
                  <a:schemeClr val="accent5"/>
                </a:solidFill>
                <a:latin typeface="Times New Roman" pitchFamily="18" charset="0"/>
                <a:cs typeface="Times New Roman" pitchFamily="18" charset="0"/>
              </a:rPr>
              <a:t>Волховский</a:t>
            </a:r>
            <a:r>
              <a:rPr lang="ru-RU" sz="1800" b="1" dirty="0" smtClean="0">
                <a:solidFill>
                  <a:schemeClr val="accent5"/>
                </a:solidFill>
                <a:latin typeface="Times New Roman" pitchFamily="18" charset="0"/>
                <a:cs typeface="Times New Roman" pitchFamily="18" charset="0"/>
              </a:rPr>
              <a:t> район с. </a:t>
            </a:r>
            <a:r>
              <a:rPr lang="ru-RU" sz="1800" b="1" dirty="0" err="1" smtClean="0">
                <a:solidFill>
                  <a:schemeClr val="accent5"/>
                </a:solidFill>
                <a:latin typeface="Times New Roman" pitchFamily="18" charset="0"/>
                <a:cs typeface="Times New Roman" pitchFamily="18" charset="0"/>
              </a:rPr>
              <a:t>Колчаново</a:t>
            </a:r>
            <a:r>
              <a:rPr lang="ru-RU" sz="1800" b="1" dirty="0" smtClean="0">
                <a:solidFill>
                  <a:schemeClr val="accent5"/>
                </a:solidFill>
                <a:latin typeface="Times New Roman" pitchFamily="18" charset="0"/>
                <a:cs typeface="Times New Roman" pitchFamily="18" charset="0"/>
              </a:rPr>
              <a:t> от дома №9а (УТ-2)  ул. Молодежная до  УТ-3  </a:t>
            </a:r>
            <a:r>
              <a:rPr lang="ru-RU" sz="1800" b="1" dirty="0" err="1" smtClean="0">
                <a:solidFill>
                  <a:schemeClr val="accent5"/>
                </a:solidFill>
                <a:latin typeface="Times New Roman" pitchFamily="18" charset="0"/>
                <a:cs typeface="Times New Roman" pitchFamily="18" charset="0"/>
              </a:rPr>
              <a:t>ул.Чернецкое</a:t>
            </a:r>
            <a:r>
              <a:rPr lang="ru-RU" sz="1800" b="1" dirty="0" smtClean="0">
                <a:solidFill>
                  <a:schemeClr val="accent5"/>
                </a:solidFill>
                <a:latin typeface="Times New Roman" pitchFamily="18" charset="0"/>
                <a:cs typeface="Times New Roman" pitchFamily="18" charset="0"/>
              </a:rPr>
              <a:t> общей протяженностью 1454 м (в однотрубном исполнении)</a:t>
            </a:r>
            <a:br>
              <a:rPr lang="ru-RU" sz="1800" b="1" dirty="0" smtClean="0">
                <a:solidFill>
                  <a:schemeClr val="accent5"/>
                </a:solidFill>
                <a:latin typeface="Times New Roman" pitchFamily="18" charset="0"/>
                <a:cs typeface="Times New Roman" pitchFamily="18" charset="0"/>
              </a:rPr>
            </a:br>
            <a:r>
              <a:rPr lang="ru-RU" sz="1800" b="1" dirty="0" smtClean="0">
                <a:solidFill>
                  <a:schemeClr val="accent5"/>
                </a:solidFill>
                <a:latin typeface="Times New Roman" pitchFamily="18" charset="0"/>
                <a:cs typeface="Times New Roman" pitchFamily="18" charset="0"/>
              </a:rPr>
              <a:t>- в рамках муниципальной программы </a:t>
            </a:r>
            <a:r>
              <a:rPr lang="ru-RU" sz="1800" b="1" u="sng" dirty="0" smtClean="0">
                <a:solidFill>
                  <a:schemeClr val="accent5"/>
                </a:solidFill>
                <a:latin typeface="Times New Roman" pitchFamily="18" charset="0"/>
                <a:cs typeface="Times New Roman" pitchFamily="18" charset="0"/>
              </a:rPr>
              <a:t>«Энергосбережение и повышение энергетической эффективности на территории муниципального образования </a:t>
            </a:r>
            <a:r>
              <a:rPr lang="ru-RU" sz="1800" b="1" u="sng" dirty="0" err="1" smtClean="0">
                <a:solidFill>
                  <a:schemeClr val="accent5"/>
                </a:solidFill>
                <a:latin typeface="Times New Roman" pitchFamily="18" charset="0"/>
                <a:cs typeface="Times New Roman" pitchFamily="18" charset="0"/>
              </a:rPr>
              <a:t>Колчановское</a:t>
            </a:r>
            <a:r>
              <a:rPr lang="ru-RU" sz="1800" b="1" u="sng" dirty="0" smtClean="0">
                <a:solidFill>
                  <a:schemeClr val="accent5"/>
                </a:solidFill>
                <a:latin typeface="Times New Roman" pitchFamily="18" charset="0"/>
                <a:cs typeface="Times New Roman" pitchFamily="18" charset="0"/>
              </a:rPr>
              <a:t> сельское поселение </a:t>
            </a:r>
            <a:r>
              <a:rPr lang="ru-RU" sz="1800" b="1" u="sng" dirty="0" err="1" smtClean="0">
                <a:solidFill>
                  <a:schemeClr val="accent5"/>
                </a:solidFill>
                <a:latin typeface="Times New Roman" pitchFamily="18" charset="0"/>
                <a:cs typeface="Times New Roman" pitchFamily="18" charset="0"/>
              </a:rPr>
              <a:t>Волховского</a:t>
            </a:r>
            <a:r>
              <a:rPr lang="ru-RU" sz="1800" b="1" u="sng" dirty="0" smtClean="0">
                <a:solidFill>
                  <a:schemeClr val="accent5"/>
                </a:solidFill>
                <a:latin typeface="Times New Roman" pitchFamily="18" charset="0"/>
                <a:cs typeface="Times New Roman" pitchFamily="18" charset="0"/>
              </a:rPr>
              <a:t> муниципального района Ленинградской области на 2021-2023годы» </a:t>
            </a:r>
            <a:r>
              <a:rPr lang="ru-RU" sz="1800" b="1" dirty="0" smtClean="0">
                <a:solidFill>
                  <a:schemeClr val="accent5"/>
                </a:solidFill>
                <a:latin typeface="Times New Roman" pitchFamily="18" charset="0"/>
                <a:cs typeface="Times New Roman" pitchFamily="18" charset="0"/>
              </a:rPr>
              <a:t>будет проведена модернизация системы уличного освещения в </a:t>
            </a:r>
            <a:r>
              <a:rPr lang="ru-RU" sz="1800" b="1" dirty="0" err="1" smtClean="0">
                <a:solidFill>
                  <a:schemeClr val="accent5"/>
                </a:solidFill>
                <a:latin typeface="Times New Roman" pitchFamily="18" charset="0"/>
                <a:cs typeface="Times New Roman" pitchFamily="18" charset="0"/>
              </a:rPr>
              <a:t>с.Колчаново</a:t>
            </a:r>
            <a:r>
              <a:rPr lang="ru-RU" sz="1800" b="1" dirty="0" smtClean="0">
                <a:solidFill>
                  <a:schemeClr val="accent5"/>
                </a:solidFill>
                <a:latin typeface="Times New Roman" pitchFamily="18" charset="0"/>
                <a:cs typeface="Times New Roman" pitchFamily="18" charset="0"/>
              </a:rPr>
              <a:t> ул.Нагорная, ул.Советская, ул.Центральная, ул.Студенческая, ул.Набережная, ул.Лесная, </a:t>
            </a:r>
            <a:r>
              <a:rPr lang="ru-RU" sz="1800" b="1" dirty="0" err="1" smtClean="0">
                <a:solidFill>
                  <a:schemeClr val="accent5"/>
                </a:solidFill>
                <a:latin typeface="Times New Roman" pitchFamily="18" charset="0"/>
                <a:cs typeface="Times New Roman" pitchFamily="18" charset="0"/>
              </a:rPr>
              <a:t>д.Яхново</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д.Яхновщина</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д.Коскеницы</a:t>
            </a:r>
            <a:r>
              <a:rPr lang="ru-RU" sz="1800" b="1" dirty="0" smtClean="0">
                <a:solidFill>
                  <a:schemeClr val="accent5"/>
                </a:solidFill>
                <a:latin typeface="Times New Roman" pitchFamily="18" charset="0"/>
                <a:cs typeface="Times New Roman" pitchFamily="18" charset="0"/>
              </a:rPr>
              <a:t>, д.Великое село, </a:t>
            </a:r>
            <a:r>
              <a:rPr lang="ru-RU" sz="1800" b="1" dirty="0" err="1" smtClean="0">
                <a:solidFill>
                  <a:schemeClr val="accent5"/>
                </a:solidFill>
                <a:latin typeface="Times New Roman" pitchFamily="18" charset="0"/>
                <a:cs typeface="Times New Roman" pitchFamily="18" charset="0"/>
              </a:rPr>
              <a:t>д.Хамонтово</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д.Пенчино</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д.Морозово</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д.Страшево</a:t>
            </a:r>
            <a:r>
              <a:rPr lang="ru-RU" sz="1800" b="1" dirty="0" smtClean="0">
                <a:solidFill>
                  <a:schemeClr val="accent5"/>
                </a:solidFill>
                <a:latin typeface="Times New Roman" pitchFamily="18" charset="0"/>
                <a:cs typeface="Times New Roman" pitchFamily="18" charset="0"/>
              </a:rPr>
              <a:t>.</a:t>
            </a:r>
            <a:br>
              <a:rPr lang="ru-RU" sz="1800" b="1" dirty="0" smtClean="0">
                <a:solidFill>
                  <a:schemeClr val="accent5"/>
                </a:solidFill>
                <a:latin typeface="Times New Roman" pitchFamily="18" charset="0"/>
                <a:cs typeface="Times New Roman" pitchFamily="18" charset="0"/>
              </a:rPr>
            </a:br>
            <a:r>
              <a:rPr lang="ru-RU" sz="1800" b="1" dirty="0" smtClean="0">
                <a:solidFill>
                  <a:schemeClr val="accent5"/>
                </a:solidFill>
                <a:latin typeface="Times New Roman" pitchFamily="18" charset="0"/>
                <a:cs typeface="Times New Roman" pitchFamily="18" charset="0"/>
              </a:rPr>
              <a:t>- в рамках </a:t>
            </a:r>
            <a:r>
              <a:rPr lang="ru-RU" sz="1800" b="1" u="sng" dirty="0" smtClean="0">
                <a:solidFill>
                  <a:schemeClr val="accent5"/>
                </a:solidFill>
                <a:latin typeface="Times New Roman" pitchFamily="18" charset="0"/>
                <a:cs typeface="Times New Roman" pitchFamily="18" charset="0"/>
              </a:rPr>
              <a:t>муниципальной программы «Благоустройство территории муниципального образования </a:t>
            </a:r>
            <a:r>
              <a:rPr lang="ru-RU" sz="1800" b="1" u="sng" dirty="0" err="1" smtClean="0">
                <a:solidFill>
                  <a:schemeClr val="accent5"/>
                </a:solidFill>
                <a:latin typeface="Times New Roman" pitchFamily="18" charset="0"/>
                <a:cs typeface="Times New Roman" pitchFamily="18" charset="0"/>
              </a:rPr>
              <a:t>Колчановское</a:t>
            </a:r>
            <a:r>
              <a:rPr lang="ru-RU" sz="1800" b="1" u="sng" dirty="0" smtClean="0">
                <a:solidFill>
                  <a:schemeClr val="accent5"/>
                </a:solidFill>
                <a:latin typeface="Times New Roman" pitchFamily="18" charset="0"/>
                <a:cs typeface="Times New Roman" pitchFamily="18" charset="0"/>
              </a:rPr>
              <a:t> сельское поселение </a:t>
            </a:r>
            <a:r>
              <a:rPr lang="ru-RU" sz="1800" b="1" u="sng" dirty="0" err="1" smtClean="0">
                <a:solidFill>
                  <a:schemeClr val="accent5"/>
                </a:solidFill>
                <a:latin typeface="Times New Roman" pitchFamily="18" charset="0"/>
                <a:cs typeface="Times New Roman" pitchFamily="18" charset="0"/>
              </a:rPr>
              <a:t>Волховского</a:t>
            </a:r>
            <a:r>
              <a:rPr lang="ru-RU" sz="1800" b="1" u="sng" dirty="0" smtClean="0">
                <a:solidFill>
                  <a:schemeClr val="accent5"/>
                </a:solidFill>
                <a:latin typeface="Times New Roman" pitchFamily="18" charset="0"/>
                <a:cs typeface="Times New Roman" pitchFamily="18" charset="0"/>
              </a:rPr>
              <a:t> муниципального района Ленинградской области на 2021-2023 годы»</a:t>
            </a:r>
            <a:r>
              <a:rPr lang="ru-RU" sz="1800" b="1" dirty="0" smtClean="0">
                <a:solidFill>
                  <a:schemeClr val="accent5"/>
                </a:solidFill>
                <a:latin typeface="Times New Roman" pitchFamily="18" charset="0"/>
                <a:cs typeface="Times New Roman" pitchFamily="18" charset="0"/>
              </a:rPr>
              <a:t> будет произведен ремонт участка дороги общего пользования расположенного по адресу: Ленинградская обл., </a:t>
            </a:r>
            <a:r>
              <a:rPr lang="ru-RU" sz="1800" b="1" dirty="0" err="1" smtClean="0">
                <a:solidFill>
                  <a:schemeClr val="accent5"/>
                </a:solidFill>
                <a:latin typeface="Times New Roman" pitchFamily="18" charset="0"/>
                <a:cs typeface="Times New Roman" pitchFamily="18" charset="0"/>
              </a:rPr>
              <a:t>Волховский</a:t>
            </a:r>
            <a:r>
              <a:rPr lang="ru-RU" sz="1800" b="1" dirty="0" smtClean="0">
                <a:solidFill>
                  <a:schemeClr val="accent5"/>
                </a:solidFill>
                <a:latin typeface="Times New Roman" pitchFamily="18" charset="0"/>
                <a:cs typeface="Times New Roman" pitchFamily="18" charset="0"/>
              </a:rPr>
              <a:t> район, </a:t>
            </a:r>
            <a:r>
              <a:rPr lang="ru-RU" sz="1800" b="1" dirty="0" err="1" smtClean="0">
                <a:solidFill>
                  <a:schemeClr val="accent5"/>
                </a:solidFill>
                <a:latin typeface="Times New Roman" pitchFamily="18" charset="0"/>
                <a:cs typeface="Times New Roman" pitchFamily="18" charset="0"/>
              </a:rPr>
              <a:t>с.Колчаново</a:t>
            </a:r>
            <a:r>
              <a:rPr lang="ru-RU" sz="1800" b="1" dirty="0" smtClean="0">
                <a:solidFill>
                  <a:schemeClr val="accent5"/>
                </a:solidFill>
                <a:latin typeface="Times New Roman" pitchFamily="18" charset="0"/>
                <a:cs typeface="Times New Roman" pitchFamily="18" charset="0"/>
              </a:rPr>
              <a:t>, ул.Центральной от ориентир, контейнерная площадка, ориентир дом №2 до ориентир, дома№18. (300*5,5 м/ 1650 м2)</a:t>
            </a:r>
            <a:endParaRPr lang="ru-RU" sz="1800"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6143668"/>
          </a:xfrm>
        </p:spPr>
        <p:txBody>
          <a:bodyPr>
            <a:noAutofit/>
          </a:bodyPr>
          <a:lstStyle/>
          <a:p>
            <a:pPr algn="just"/>
            <a:r>
              <a:rPr lang="ru-RU" sz="1800" b="1" dirty="0" smtClean="0">
                <a:solidFill>
                  <a:schemeClr val="accent5"/>
                </a:solidFill>
                <a:latin typeface="Times New Roman" pitchFamily="18" charset="0"/>
                <a:cs typeface="Times New Roman" pitchFamily="18" charset="0"/>
              </a:rPr>
              <a:t>- в рамках муниципальной программы </a:t>
            </a:r>
            <a:r>
              <a:rPr lang="ru-RU" sz="1800" b="1" u="sng" dirty="0" smtClean="0">
                <a:solidFill>
                  <a:schemeClr val="accent5"/>
                </a:solidFill>
                <a:latin typeface="Times New Roman" pitchFamily="18" charset="0"/>
                <a:cs typeface="Times New Roman" pitchFamily="18" charset="0"/>
              </a:rPr>
              <a:t>«Развитие части территории административного центра муниципального образования </a:t>
            </a:r>
            <a:r>
              <a:rPr lang="ru-RU" sz="1800" b="1" u="sng" dirty="0" err="1" smtClean="0">
                <a:solidFill>
                  <a:schemeClr val="accent5"/>
                </a:solidFill>
                <a:latin typeface="Times New Roman" pitchFamily="18" charset="0"/>
                <a:cs typeface="Times New Roman" pitchFamily="18" charset="0"/>
              </a:rPr>
              <a:t>Колчановское</a:t>
            </a:r>
            <a:r>
              <a:rPr lang="ru-RU" sz="1800" b="1" u="sng" dirty="0" smtClean="0">
                <a:solidFill>
                  <a:schemeClr val="accent5"/>
                </a:solidFill>
                <a:latin typeface="Times New Roman" pitchFamily="18" charset="0"/>
                <a:cs typeface="Times New Roman" pitchFamily="18" charset="0"/>
              </a:rPr>
              <a:t> сельское поселение </a:t>
            </a:r>
            <a:r>
              <a:rPr lang="ru-RU" sz="1800" b="1" u="sng" dirty="0" err="1" smtClean="0">
                <a:solidFill>
                  <a:schemeClr val="accent5"/>
                </a:solidFill>
                <a:latin typeface="Times New Roman" pitchFamily="18" charset="0"/>
                <a:cs typeface="Times New Roman" pitchFamily="18" charset="0"/>
              </a:rPr>
              <a:t>Волховского</a:t>
            </a:r>
            <a:r>
              <a:rPr lang="ru-RU" sz="1800" b="1" u="sng" dirty="0" smtClean="0">
                <a:solidFill>
                  <a:schemeClr val="accent5"/>
                </a:solidFill>
                <a:latin typeface="Times New Roman" pitchFamily="18" charset="0"/>
                <a:cs typeface="Times New Roman" pitchFamily="18" charset="0"/>
              </a:rPr>
              <a:t> муниципального района Ленинградской области – село </a:t>
            </a:r>
            <a:r>
              <a:rPr lang="ru-RU" sz="1800" b="1" u="sng" dirty="0" err="1" smtClean="0">
                <a:solidFill>
                  <a:schemeClr val="accent5"/>
                </a:solidFill>
                <a:latin typeface="Times New Roman" pitchFamily="18" charset="0"/>
                <a:cs typeface="Times New Roman" pitchFamily="18" charset="0"/>
              </a:rPr>
              <a:t>Колчаново</a:t>
            </a:r>
            <a:r>
              <a:rPr lang="ru-RU" sz="1800" b="1" u="sng" dirty="0" smtClean="0">
                <a:solidFill>
                  <a:schemeClr val="accent5"/>
                </a:solidFill>
                <a:latin typeface="Times New Roman" pitchFamily="18" charset="0"/>
                <a:cs typeface="Times New Roman" pitchFamily="18" charset="0"/>
              </a:rPr>
              <a:t> на 2020 - 2022 годы» </a:t>
            </a:r>
            <a:r>
              <a:rPr lang="ru-RU" sz="1800" b="1" dirty="0" smtClean="0">
                <a:solidFill>
                  <a:schemeClr val="accent5"/>
                </a:solidFill>
                <a:latin typeface="Times New Roman" pitchFamily="18" charset="0"/>
                <a:cs typeface="Times New Roman" pitchFamily="18" charset="0"/>
              </a:rPr>
              <a:t>планируется обустройство </a:t>
            </a:r>
            <a:r>
              <a:rPr lang="ru-RU" sz="1800" b="1" dirty="0" err="1" smtClean="0">
                <a:solidFill>
                  <a:schemeClr val="accent5"/>
                </a:solidFill>
                <a:latin typeface="Times New Roman" pitchFamily="18" charset="0"/>
                <a:cs typeface="Times New Roman" pitchFamily="18" charset="0"/>
              </a:rPr>
              <a:t>отмостки</a:t>
            </a:r>
            <a:r>
              <a:rPr lang="ru-RU" sz="1800" b="1" dirty="0" smtClean="0">
                <a:solidFill>
                  <a:schemeClr val="accent5"/>
                </a:solidFill>
                <a:latin typeface="Times New Roman" pitchFamily="18" charset="0"/>
                <a:cs typeface="Times New Roman" pitchFamily="18" charset="0"/>
              </a:rPr>
              <a:t> вокруг здания общественной бани, выполнение работ по огнезащите стропильной системы в здании общественной бани </a:t>
            </a:r>
            <a:r>
              <a:rPr lang="ru-RU" sz="1800" b="1" dirty="0" err="1" smtClean="0">
                <a:solidFill>
                  <a:schemeClr val="accent5"/>
                </a:solidFill>
                <a:latin typeface="Times New Roman" pitchFamily="18" charset="0"/>
                <a:cs typeface="Times New Roman" pitchFamily="18" charset="0"/>
              </a:rPr>
              <a:t>с.Колчаново</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Волховского</a:t>
            </a:r>
            <a:r>
              <a:rPr lang="ru-RU" sz="1800" b="1" dirty="0" smtClean="0">
                <a:solidFill>
                  <a:schemeClr val="accent5"/>
                </a:solidFill>
                <a:latin typeface="Times New Roman" pitchFamily="18" charset="0"/>
                <a:cs typeface="Times New Roman" pitchFamily="18" charset="0"/>
              </a:rPr>
              <a:t> района Ленинградской области, а также обустройство тротуара по адресу: Ленинградская область, </a:t>
            </a:r>
            <a:r>
              <a:rPr lang="ru-RU" sz="1800" b="1" dirty="0" err="1" smtClean="0">
                <a:solidFill>
                  <a:schemeClr val="accent5"/>
                </a:solidFill>
                <a:latin typeface="Times New Roman" pitchFamily="18" charset="0"/>
                <a:cs typeface="Times New Roman" pitchFamily="18" charset="0"/>
              </a:rPr>
              <a:t>Волховский</a:t>
            </a:r>
            <a:r>
              <a:rPr lang="ru-RU" sz="1800" b="1" dirty="0" smtClean="0">
                <a:solidFill>
                  <a:schemeClr val="accent5"/>
                </a:solidFill>
                <a:latin typeface="Times New Roman" pitchFamily="18" charset="0"/>
                <a:cs typeface="Times New Roman" pitchFamily="18" charset="0"/>
              </a:rPr>
              <a:t> район, с. </a:t>
            </a:r>
            <a:r>
              <a:rPr lang="ru-RU" sz="1800" b="1" dirty="0" err="1" smtClean="0">
                <a:solidFill>
                  <a:schemeClr val="accent5"/>
                </a:solidFill>
                <a:latin typeface="Times New Roman" pitchFamily="18" charset="0"/>
                <a:cs typeface="Times New Roman" pitchFamily="18" charset="0"/>
              </a:rPr>
              <a:t>Колчаново</a:t>
            </a:r>
            <a:r>
              <a:rPr lang="ru-RU" sz="1800" b="1" dirty="0" smtClean="0">
                <a:solidFill>
                  <a:schemeClr val="accent5"/>
                </a:solidFill>
                <a:latin typeface="Times New Roman" pitchFamily="18" charset="0"/>
                <a:cs typeface="Times New Roman" pitchFamily="18" charset="0"/>
              </a:rPr>
              <a:t>, </a:t>
            </a:r>
            <a:r>
              <a:rPr lang="ru-RU" sz="1800" b="1" dirty="0" err="1" smtClean="0">
                <a:solidFill>
                  <a:schemeClr val="accent5"/>
                </a:solidFill>
                <a:latin typeface="Times New Roman" pitchFamily="18" charset="0"/>
                <a:cs typeface="Times New Roman" pitchFamily="18" charset="0"/>
              </a:rPr>
              <a:t>мкр</a:t>
            </a:r>
            <a:r>
              <a:rPr lang="ru-RU" sz="1800" b="1" dirty="0" smtClean="0">
                <a:solidFill>
                  <a:schemeClr val="accent5"/>
                </a:solidFill>
                <a:latin typeface="Times New Roman" pitchFamily="18" charset="0"/>
                <a:cs typeface="Times New Roman" pitchFamily="18" charset="0"/>
              </a:rPr>
              <a:t>. «Алексино», д. 12 (МОБУ Алексинская СОШ).</a:t>
            </a:r>
            <a:br>
              <a:rPr lang="ru-RU" sz="1800" b="1" dirty="0" smtClean="0">
                <a:solidFill>
                  <a:schemeClr val="accent5"/>
                </a:solidFill>
                <a:latin typeface="Times New Roman" pitchFamily="18" charset="0"/>
                <a:cs typeface="Times New Roman" pitchFamily="18" charset="0"/>
              </a:rPr>
            </a:br>
            <a:r>
              <a:rPr lang="ru-RU" sz="1800" b="1" dirty="0" smtClean="0">
                <a:solidFill>
                  <a:schemeClr val="accent5"/>
                </a:solidFill>
                <a:latin typeface="Times New Roman" pitchFamily="18" charset="0"/>
                <a:cs typeface="Times New Roman" pitchFamily="18" charset="0"/>
              </a:rPr>
              <a:t>- в рамках муниципальной программы </a:t>
            </a:r>
            <a:r>
              <a:rPr lang="ru-RU" sz="1800" b="1" u="sng" dirty="0" smtClean="0">
                <a:solidFill>
                  <a:schemeClr val="accent5"/>
                </a:solidFill>
                <a:latin typeface="Times New Roman" pitchFamily="18" charset="0"/>
                <a:cs typeface="Times New Roman" pitchFamily="18" charset="0"/>
              </a:rPr>
              <a:t>«Развитие части территории муниципального образования </a:t>
            </a:r>
            <a:r>
              <a:rPr lang="ru-RU" sz="1800" b="1" u="sng" dirty="0" err="1" smtClean="0">
                <a:solidFill>
                  <a:schemeClr val="accent5"/>
                </a:solidFill>
                <a:latin typeface="Times New Roman" pitchFamily="18" charset="0"/>
                <a:cs typeface="Times New Roman" pitchFamily="18" charset="0"/>
              </a:rPr>
              <a:t>Колчановское</a:t>
            </a:r>
            <a:r>
              <a:rPr lang="ru-RU" sz="1800" b="1" u="sng" dirty="0" smtClean="0">
                <a:solidFill>
                  <a:schemeClr val="accent5"/>
                </a:solidFill>
                <a:latin typeface="Times New Roman" pitchFamily="18" charset="0"/>
                <a:cs typeface="Times New Roman" pitchFamily="18" charset="0"/>
              </a:rPr>
              <a:t> сельское поселение на 2020-2022 годы» </a:t>
            </a:r>
            <a:r>
              <a:rPr lang="ru-RU" sz="1800" b="1" dirty="0" smtClean="0">
                <a:solidFill>
                  <a:schemeClr val="accent5"/>
                </a:solidFill>
                <a:latin typeface="Times New Roman" pitchFamily="18" charset="0"/>
                <a:cs typeface="Times New Roman" pitchFamily="18" charset="0"/>
              </a:rPr>
              <a:t>будет произведен ремонт участка дороги расположенного по адресу: Ленинградская область, </a:t>
            </a:r>
            <a:r>
              <a:rPr lang="ru-RU" sz="1800" b="1" dirty="0" err="1" smtClean="0">
                <a:solidFill>
                  <a:schemeClr val="accent5"/>
                </a:solidFill>
                <a:latin typeface="Times New Roman" pitchFamily="18" charset="0"/>
                <a:cs typeface="Times New Roman" pitchFamily="18" charset="0"/>
              </a:rPr>
              <a:t>Волховский</a:t>
            </a:r>
            <a:r>
              <a:rPr lang="ru-RU" sz="1800" b="1" dirty="0" smtClean="0">
                <a:solidFill>
                  <a:schemeClr val="accent5"/>
                </a:solidFill>
                <a:latin typeface="Times New Roman" pitchFamily="18" charset="0"/>
                <a:cs typeface="Times New Roman" pitchFamily="18" charset="0"/>
              </a:rPr>
              <a:t> р-н, д. </a:t>
            </a:r>
            <a:r>
              <a:rPr lang="ru-RU" sz="1800" b="1" dirty="0" err="1" smtClean="0">
                <a:solidFill>
                  <a:schemeClr val="accent5"/>
                </a:solidFill>
                <a:latin typeface="Times New Roman" pitchFamily="18" charset="0"/>
                <a:cs typeface="Times New Roman" pitchFamily="18" charset="0"/>
              </a:rPr>
              <a:t>Реброво</a:t>
            </a:r>
            <a:r>
              <a:rPr lang="ru-RU" sz="1800" b="1" dirty="0" smtClean="0">
                <a:solidFill>
                  <a:schemeClr val="accent5"/>
                </a:solidFill>
                <a:latin typeface="Times New Roman" pitchFamily="18" charset="0"/>
                <a:cs typeface="Times New Roman" pitchFamily="18" charset="0"/>
              </a:rPr>
              <a:t>, ул. Луговая, ориентир от д. №12, до д. №2, также будет произведен ремонт участков дороги общего пользования, расположенные по адресам: Ленинградская обл., </a:t>
            </a:r>
            <a:r>
              <a:rPr lang="ru-RU" sz="1800" b="1" dirty="0" err="1" smtClean="0">
                <a:solidFill>
                  <a:schemeClr val="accent5"/>
                </a:solidFill>
                <a:latin typeface="Times New Roman" pitchFamily="18" charset="0"/>
                <a:cs typeface="Times New Roman" pitchFamily="18" charset="0"/>
              </a:rPr>
              <a:t>Волховский</a:t>
            </a:r>
            <a:r>
              <a:rPr lang="ru-RU" sz="1800" b="1" dirty="0" smtClean="0">
                <a:solidFill>
                  <a:schemeClr val="accent5"/>
                </a:solidFill>
                <a:latin typeface="Times New Roman" pitchFamily="18" charset="0"/>
                <a:cs typeface="Times New Roman" pitchFamily="18" charset="0"/>
              </a:rPr>
              <a:t> р-н, д.Посадница, от ориентир участок № 50А до дома .№50 и от дома №51 до дома №55</a:t>
            </a:r>
            <a:br>
              <a:rPr lang="ru-RU" sz="1800" b="1" dirty="0" smtClean="0">
                <a:solidFill>
                  <a:schemeClr val="accent5"/>
                </a:solidFill>
                <a:latin typeface="Times New Roman" pitchFamily="18" charset="0"/>
                <a:cs typeface="Times New Roman" pitchFamily="18" charset="0"/>
              </a:rPr>
            </a:br>
            <a:r>
              <a:rPr lang="ru-RU" sz="1800" b="1" dirty="0" smtClean="0">
                <a:solidFill>
                  <a:schemeClr val="accent5"/>
                </a:solidFill>
                <a:latin typeface="Times New Roman" pitchFamily="18" charset="0"/>
                <a:cs typeface="Times New Roman" pitchFamily="18" charset="0"/>
              </a:rPr>
              <a:t>- силами ГУП «</a:t>
            </a:r>
            <a:r>
              <a:rPr lang="ru-RU" sz="1800" b="1" dirty="0" err="1" smtClean="0">
                <a:solidFill>
                  <a:schemeClr val="accent5"/>
                </a:solidFill>
                <a:latin typeface="Times New Roman" pitchFamily="18" charset="0"/>
                <a:cs typeface="Times New Roman" pitchFamily="18" charset="0"/>
              </a:rPr>
              <a:t>Леноблводоканал</a:t>
            </a:r>
            <a:r>
              <a:rPr lang="ru-RU" sz="1800" b="1" dirty="0" smtClean="0">
                <a:solidFill>
                  <a:schemeClr val="accent5"/>
                </a:solidFill>
                <a:latin typeface="Times New Roman" pitchFamily="18" charset="0"/>
                <a:cs typeface="Times New Roman" pitchFamily="18" charset="0"/>
              </a:rPr>
              <a:t>» в 2021 году планируется полная замена системы водоснабжения в поселке, а также проектирование модернизации и реконструкции водоочистных сооружений в рамках федеральной программы «Чистая вода»</a:t>
            </a:r>
            <a:br>
              <a:rPr lang="ru-RU" sz="1800" b="1" dirty="0" smtClean="0">
                <a:solidFill>
                  <a:schemeClr val="accent5"/>
                </a:solidFill>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28670"/>
          </a:xfrm>
        </p:spPr>
        <p:txBody>
          <a:bodyPr>
            <a:noAutofit/>
          </a:bodyPr>
          <a:lstStyle/>
          <a:p>
            <a:r>
              <a:rPr lang="ru-RU" sz="2800" b="1" dirty="0" smtClean="0">
                <a:solidFill>
                  <a:schemeClr val="accent5"/>
                </a:solidFill>
                <a:latin typeface="Times New Roman" pitchFamily="18" charset="0"/>
                <a:cs typeface="Times New Roman" pitchFamily="18" charset="0"/>
              </a:rPr>
              <a:t>ДОХОДНАЯ ЧАСТЬ БЮДЖЕТА ЗА </a:t>
            </a:r>
            <a:br>
              <a:rPr lang="ru-RU" sz="2800" b="1" dirty="0" smtClean="0">
                <a:solidFill>
                  <a:schemeClr val="accent5"/>
                </a:solidFill>
                <a:latin typeface="Times New Roman" pitchFamily="18" charset="0"/>
                <a:cs typeface="Times New Roman" pitchFamily="18" charset="0"/>
              </a:rPr>
            </a:br>
            <a:r>
              <a:rPr lang="ru-RU" sz="2800" b="1" dirty="0" smtClean="0">
                <a:solidFill>
                  <a:schemeClr val="accent5"/>
                </a:solidFill>
                <a:latin typeface="Times New Roman" pitchFamily="18" charset="0"/>
                <a:cs typeface="Times New Roman" pitchFamily="18" charset="0"/>
              </a:rPr>
              <a:t>2020 ГОД</a:t>
            </a:r>
            <a:endParaRPr lang="ru-RU" sz="2800" b="1" dirty="0">
              <a:solidFill>
                <a:schemeClr val="accent5"/>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285728"/>
            <a:ext cx="8229600" cy="6357982"/>
          </a:xfrm>
        </p:spPr>
        <p:txBody>
          <a:bodyPr>
            <a:noAutofit/>
          </a:bodyPr>
          <a:lstStyle/>
          <a:p>
            <a:pPr>
              <a:buNone/>
            </a:pPr>
            <a:r>
              <a:rPr lang="ru-RU" sz="1800" dirty="0" smtClean="0"/>
              <a:t>     </a:t>
            </a:r>
          </a:p>
          <a:p>
            <a:pPr>
              <a:buNone/>
            </a:pPr>
            <a:endParaRPr lang="ru-RU" sz="1800" dirty="0" smtClean="0">
              <a:solidFill>
                <a:schemeClr val="accent5"/>
              </a:solidFill>
              <a:latin typeface="Times New Roman" pitchFamily="18" charset="0"/>
              <a:cs typeface="Times New Roman" pitchFamily="18" charset="0"/>
            </a:endParaRPr>
          </a:p>
          <a:p>
            <a:pPr marL="0" indent="0">
              <a:spcBef>
                <a:spcPts val="0"/>
              </a:spcBef>
              <a:buNone/>
            </a:pPr>
            <a:r>
              <a:rPr lang="ru-RU" sz="2000" b="1" dirty="0" smtClean="0">
                <a:solidFill>
                  <a:schemeClr val="accent5"/>
                </a:solidFill>
                <a:latin typeface="Times New Roman" pitchFamily="18" charset="0"/>
                <a:cs typeface="Times New Roman" pitchFamily="18" charset="0"/>
              </a:rPr>
              <a:t>По </a:t>
            </a:r>
            <a:r>
              <a:rPr lang="ru-RU" sz="2000" b="1" dirty="0">
                <a:solidFill>
                  <a:schemeClr val="accent5"/>
                </a:solidFill>
                <a:latin typeface="Times New Roman" pitchFamily="18" charset="0"/>
                <a:cs typeface="Times New Roman" pitchFamily="18" charset="0"/>
              </a:rPr>
              <a:t>итогам исполнения бюджета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утвержденные бюджетные </a:t>
            </a:r>
          </a:p>
          <a:p>
            <a:pPr marL="0" indent="0">
              <a:spcBef>
                <a:spcPts val="0"/>
              </a:spcBef>
              <a:buNone/>
            </a:pPr>
            <a:r>
              <a:rPr lang="ru-RU" sz="2000" b="1" dirty="0" smtClean="0">
                <a:solidFill>
                  <a:schemeClr val="accent5"/>
                </a:solidFill>
                <a:latin typeface="Times New Roman" pitchFamily="18" charset="0"/>
                <a:cs typeface="Times New Roman" pitchFamily="18" charset="0"/>
              </a:rPr>
              <a:t>назначения по </a:t>
            </a:r>
            <a:r>
              <a:rPr lang="ru-RU" sz="2000" b="1" dirty="0">
                <a:solidFill>
                  <a:schemeClr val="accent5"/>
                </a:solidFill>
                <a:latin typeface="Times New Roman" pitchFamily="18" charset="0"/>
                <a:cs typeface="Times New Roman" pitchFamily="18" charset="0"/>
              </a:rPr>
              <a:t>доходам бюджета МО на </a:t>
            </a:r>
            <a:r>
              <a:rPr lang="ru-RU" sz="2000" b="1" dirty="0" smtClean="0">
                <a:solidFill>
                  <a:schemeClr val="accent5"/>
                </a:solidFill>
                <a:latin typeface="Times New Roman" pitchFamily="18" charset="0"/>
                <a:cs typeface="Times New Roman" pitchFamily="18" charset="0"/>
              </a:rPr>
              <a:t>2020 </a:t>
            </a:r>
            <a:r>
              <a:rPr lang="ru-RU" sz="2000" b="1" dirty="0">
                <a:solidFill>
                  <a:schemeClr val="accent5"/>
                </a:solidFill>
                <a:latin typeface="Times New Roman" pitchFamily="18" charset="0"/>
                <a:cs typeface="Times New Roman" pitchFamily="18" charset="0"/>
              </a:rPr>
              <a:t>год составляют – </a:t>
            </a:r>
            <a:r>
              <a:rPr lang="ru-RU" sz="2000" b="1" dirty="0" smtClean="0">
                <a:solidFill>
                  <a:schemeClr val="accent5"/>
                </a:solidFill>
                <a:latin typeface="Times New Roman" pitchFamily="18" charset="0"/>
                <a:cs typeface="Times New Roman" pitchFamily="18" charset="0"/>
              </a:rPr>
              <a:t> 43722,8 тыс.рублей, в том числе:</a:t>
            </a:r>
          </a:p>
          <a:p>
            <a:pPr marL="0" indent="0">
              <a:spcBef>
                <a:spcPts val="0"/>
              </a:spcBef>
              <a:buNone/>
            </a:pPr>
            <a:r>
              <a:rPr lang="ru-RU" sz="2000" b="1" dirty="0" smtClean="0">
                <a:solidFill>
                  <a:schemeClr val="accent5"/>
                </a:solidFill>
                <a:latin typeface="Times New Roman" pitchFamily="18" charset="0"/>
                <a:cs typeface="Times New Roman" pitchFamily="18" charset="0"/>
              </a:rPr>
              <a:t>1. Собственные доходы 15 419,3 тыс.рублей</a:t>
            </a:r>
            <a:r>
              <a:rPr lang="ru-RU" sz="2000" b="1" dirty="0">
                <a:solidFill>
                  <a:schemeClr val="accent5"/>
                </a:solidFill>
                <a:latin typeface="Times New Roman" pitchFamily="18" charset="0"/>
                <a:cs typeface="Times New Roman" pitchFamily="18" charset="0"/>
              </a:rPr>
              <a:t>, в том числе: </a:t>
            </a:r>
          </a:p>
          <a:p>
            <a:pPr marL="0" indent="0">
              <a:spcBef>
                <a:spcPts val="0"/>
              </a:spcBef>
            </a:pPr>
            <a:r>
              <a:rPr lang="ru-RU" sz="2000" b="1" dirty="0" smtClean="0">
                <a:solidFill>
                  <a:schemeClr val="accent5"/>
                </a:solidFill>
                <a:latin typeface="Times New Roman" pitchFamily="18" charset="0"/>
                <a:cs typeface="Times New Roman" pitchFamily="18" charset="0"/>
              </a:rPr>
              <a:t> </a:t>
            </a:r>
            <a:r>
              <a:rPr lang="ru-RU" sz="2000" b="1" dirty="0">
                <a:solidFill>
                  <a:schemeClr val="accent5"/>
                </a:solidFill>
                <a:latin typeface="Times New Roman" pitchFamily="18" charset="0"/>
                <a:cs typeface="Times New Roman" pitchFamily="18" charset="0"/>
              </a:rPr>
              <a:t>по налоговым доходам – </a:t>
            </a:r>
            <a:r>
              <a:rPr lang="ru-RU" sz="2000" b="1" dirty="0" smtClean="0">
                <a:solidFill>
                  <a:schemeClr val="accent5"/>
                </a:solidFill>
                <a:latin typeface="Times New Roman" pitchFamily="18" charset="0"/>
                <a:cs typeface="Times New Roman" pitchFamily="18" charset="0"/>
              </a:rPr>
              <a:t>11 201,8 тыс.рублей ,</a:t>
            </a:r>
            <a:endParaRPr lang="ru-RU" sz="2000" b="1" dirty="0">
              <a:solidFill>
                <a:schemeClr val="accent5"/>
              </a:solidFill>
              <a:latin typeface="Times New Roman" pitchFamily="18" charset="0"/>
              <a:cs typeface="Times New Roman" pitchFamily="18" charset="0"/>
            </a:endParaRPr>
          </a:p>
          <a:p>
            <a:pPr marL="0" indent="0">
              <a:spcBef>
                <a:spcPts val="0"/>
              </a:spcBef>
            </a:pPr>
            <a:r>
              <a:rPr lang="ru-RU" sz="2000" b="1" dirty="0" smtClean="0">
                <a:solidFill>
                  <a:schemeClr val="accent5"/>
                </a:solidFill>
                <a:latin typeface="Times New Roman" pitchFamily="18" charset="0"/>
                <a:cs typeface="Times New Roman" pitchFamily="18" charset="0"/>
              </a:rPr>
              <a:t> </a:t>
            </a:r>
            <a:r>
              <a:rPr lang="ru-RU" sz="2000" b="1" dirty="0">
                <a:solidFill>
                  <a:schemeClr val="accent5"/>
                </a:solidFill>
                <a:latin typeface="Times New Roman" pitchFamily="18" charset="0"/>
                <a:cs typeface="Times New Roman" pitchFamily="18" charset="0"/>
              </a:rPr>
              <a:t>по неналоговым доходам – </a:t>
            </a:r>
            <a:r>
              <a:rPr lang="ru-RU" sz="2000" b="1" dirty="0" smtClean="0">
                <a:solidFill>
                  <a:schemeClr val="accent5"/>
                </a:solidFill>
                <a:latin typeface="Times New Roman" pitchFamily="18" charset="0"/>
                <a:cs typeface="Times New Roman" pitchFamily="18" charset="0"/>
              </a:rPr>
              <a:t>4 217,5 тыс.рублей;</a:t>
            </a:r>
          </a:p>
          <a:p>
            <a:pPr marL="0" indent="0">
              <a:spcBef>
                <a:spcPts val="0"/>
              </a:spcBef>
              <a:buNone/>
            </a:pPr>
            <a:r>
              <a:rPr lang="ru-RU" sz="2000" b="1" dirty="0" smtClean="0">
                <a:solidFill>
                  <a:schemeClr val="accent5"/>
                </a:solidFill>
                <a:latin typeface="Times New Roman" pitchFamily="18" charset="0"/>
                <a:cs typeface="Times New Roman" pitchFamily="18" charset="0"/>
              </a:rPr>
              <a:t>2. Безвозмездные поступления от других бюджетов бюджетной системы 28 303,5 тыс. рублей. </a:t>
            </a:r>
          </a:p>
          <a:p>
            <a:pPr marL="0" lvl="0" indent="0">
              <a:spcBef>
                <a:spcPts val="0"/>
              </a:spcBef>
              <a:buNone/>
            </a:pPr>
            <a:r>
              <a:rPr lang="ru-RU" sz="2000" b="1" dirty="0" smtClean="0">
                <a:solidFill>
                  <a:schemeClr val="accent5"/>
                </a:solidFill>
                <a:latin typeface="Times New Roman" pitchFamily="18" charset="0"/>
                <a:cs typeface="Times New Roman" pitchFamily="18" charset="0"/>
              </a:rPr>
              <a:t>     За </a:t>
            </a:r>
            <a:r>
              <a:rPr lang="ru-RU" sz="2000" b="1" dirty="0">
                <a:solidFill>
                  <a:schemeClr val="accent5"/>
                </a:solidFill>
                <a:latin typeface="Times New Roman" pitchFamily="18" charset="0"/>
                <a:cs typeface="Times New Roman" pitchFamily="18" charset="0"/>
              </a:rPr>
              <a:t>отчетный период в бюджет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поступило </a:t>
            </a:r>
            <a:r>
              <a:rPr lang="ru-RU" sz="2000" b="1" dirty="0">
                <a:solidFill>
                  <a:schemeClr val="accent5"/>
                </a:solidFill>
                <a:latin typeface="Times New Roman" pitchFamily="18" charset="0"/>
                <a:cs typeface="Times New Roman" pitchFamily="18" charset="0"/>
              </a:rPr>
              <a:t>– </a:t>
            </a:r>
            <a:r>
              <a:rPr lang="ru-RU" sz="2000" b="1" dirty="0" smtClean="0">
                <a:solidFill>
                  <a:schemeClr val="accent5"/>
                </a:solidFill>
                <a:latin typeface="Times New Roman" pitchFamily="18" charset="0"/>
                <a:cs typeface="Times New Roman" pitchFamily="18" charset="0"/>
              </a:rPr>
              <a:t>41052,1 тыс.рублей, в том числе:</a:t>
            </a:r>
          </a:p>
          <a:p>
            <a:pPr marL="0" lvl="0" indent="0">
              <a:spcBef>
                <a:spcPts val="0"/>
              </a:spcBef>
              <a:buNone/>
            </a:pPr>
            <a:r>
              <a:rPr lang="ru-RU" sz="2000" b="1" dirty="0" smtClean="0">
                <a:solidFill>
                  <a:schemeClr val="accent5"/>
                </a:solidFill>
                <a:latin typeface="Times New Roman" pitchFamily="18" charset="0"/>
                <a:cs typeface="Times New Roman" pitchFamily="18" charset="0"/>
              </a:rPr>
              <a:t>1. Собственные доходы  13846,2 тыс.рублей , </a:t>
            </a:r>
            <a:r>
              <a:rPr lang="ru-RU" sz="2000" b="1" dirty="0">
                <a:solidFill>
                  <a:schemeClr val="accent5"/>
                </a:solidFill>
                <a:latin typeface="Times New Roman" pitchFamily="18" charset="0"/>
                <a:cs typeface="Times New Roman" pitchFamily="18" charset="0"/>
              </a:rPr>
              <a:t>в том числе:</a:t>
            </a:r>
          </a:p>
          <a:p>
            <a:pPr marL="0" indent="0">
              <a:spcBef>
                <a:spcPts val="0"/>
              </a:spcBef>
            </a:pPr>
            <a:r>
              <a:rPr lang="ru-RU" sz="2000" b="1" dirty="0" smtClean="0">
                <a:solidFill>
                  <a:schemeClr val="accent5"/>
                </a:solidFill>
                <a:latin typeface="Times New Roman" pitchFamily="18" charset="0"/>
                <a:cs typeface="Times New Roman" pitchFamily="18" charset="0"/>
              </a:rPr>
              <a:t> </a:t>
            </a:r>
            <a:r>
              <a:rPr lang="ru-RU" sz="2000" b="1" dirty="0">
                <a:solidFill>
                  <a:schemeClr val="accent5"/>
                </a:solidFill>
                <a:latin typeface="Times New Roman" pitchFamily="18" charset="0"/>
                <a:cs typeface="Times New Roman" pitchFamily="18" charset="0"/>
              </a:rPr>
              <a:t>по налоговым доходам – </a:t>
            </a:r>
            <a:r>
              <a:rPr lang="ru-RU" sz="2000" b="1" dirty="0" smtClean="0">
                <a:solidFill>
                  <a:schemeClr val="accent5"/>
                </a:solidFill>
                <a:latin typeface="Times New Roman" pitchFamily="18" charset="0"/>
                <a:cs typeface="Times New Roman" pitchFamily="18" charset="0"/>
              </a:rPr>
              <a:t>9 734,4 тыс.рублей , </a:t>
            </a:r>
            <a:endParaRPr lang="ru-RU" sz="2000" b="1" dirty="0">
              <a:solidFill>
                <a:schemeClr val="accent5"/>
              </a:solidFill>
              <a:latin typeface="Times New Roman" pitchFamily="18" charset="0"/>
              <a:cs typeface="Times New Roman" pitchFamily="18" charset="0"/>
            </a:endParaRPr>
          </a:p>
          <a:p>
            <a:pPr marL="0" indent="0">
              <a:spcBef>
                <a:spcPts val="0"/>
              </a:spcBef>
            </a:pPr>
            <a:r>
              <a:rPr lang="ru-RU" sz="2000" b="1" dirty="0" smtClean="0">
                <a:solidFill>
                  <a:schemeClr val="accent5"/>
                </a:solidFill>
                <a:latin typeface="Times New Roman" pitchFamily="18" charset="0"/>
                <a:cs typeface="Times New Roman" pitchFamily="18" charset="0"/>
              </a:rPr>
              <a:t> </a:t>
            </a:r>
            <a:r>
              <a:rPr lang="ru-RU" sz="2000" b="1" dirty="0">
                <a:solidFill>
                  <a:schemeClr val="accent5"/>
                </a:solidFill>
                <a:latin typeface="Times New Roman" pitchFamily="18" charset="0"/>
                <a:cs typeface="Times New Roman" pitchFamily="18" charset="0"/>
              </a:rPr>
              <a:t>по неналоговым доходам – </a:t>
            </a:r>
            <a:r>
              <a:rPr lang="ru-RU" sz="2000" b="1" dirty="0" smtClean="0">
                <a:solidFill>
                  <a:schemeClr val="accent5"/>
                </a:solidFill>
                <a:latin typeface="Times New Roman" pitchFamily="18" charset="0"/>
                <a:cs typeface="Times New Roman" pitchFamily="18" charset="0"/>
              </a:rPr>
              <a:t>4 111,8 тыс.рублей .</a:t>
            </a:r>
          </a:p>
          <a:p>
            <a:pPr marL="0" indent="0">
              <a:spcBef>
                <a:spcPts val="0"/>
              </a:spcBef>
              <a:buNone/>
            </a:pPr>
            <a:r>
              <a:rPr lang="ru-RU" sz="2000" b="1" dirty="0" smtClean="0">
                <a:solidFill>
                  <a:schemeClr val="accent5"/>
                </a:solidFill>
                <a:latin typeface="Times New Roman" pitchFamily="18" charset="0"/>
                <a:cs typeface="Times New Roman" pitchFamily="18" charset="0"/>
              </a:rPr>
              <a:t>2. Безвозмездные поступления от других бюджетов бюджетной системы  27 205,9 тыс.рублей.</a:t>
            </a:r>
          </a:p>
          <a:p>
            <a:pPr marL="0" indent="0">
              <a:spcBef>
                <a:spcPts val="0"/>
              </a:spcBef>
              <a:buNone/>
            </a:pPr>
            <a:r>
              <a:rPr lang="ru-RU" sz="2000" b="1" dirty="0" smtClean="0">
                <a:solidFill>
                  <a:schemeClr val="accent5"/>
                </a:solidFill>
                <a:latin typeface="Times New Roman" pitchFamily="18" charset="0"/>
                <a:cs typeface="Times New Roman" pitchFamily="18" charset="0"/>
              </a:rPr>
              <a:t>      План по доходам выполнен на 89,8%</a:t>
            </a:r>
            <a:endParaRPr lang="ru-RU" sz="2000" b="1" dirty="0">
              <a:solidFill>
                <a:schemeClr val="accent5"/>
              </a:solidFill>
              <a:latin typeface="Times New Roman" pitchFamily="18" charset="0"/>
              <a:cs typeface="Times New Roman" pitchFamily="18" charset="0"/>
            </a:endParaRPr>
          </a:p>
          <a:p>
            <a:pPr>
              <a:buNone/>
            </a:pPr>
            <a:endParaRPr lang="ru-RU" sz="1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011750"/>
          </a:xfrm>
        </p:spPr>
        <p:txBody>
          <a:bodyPr>
            <a:normAutofit/>
          </a:bodyPr>
          <a:lstStyle/>
          <a:p>
            <a:r>
              <a:rPr lang="ru-RU" sz="4800" b="1" dirty="0" smtClean="0">
                <a:solidFill>
                  <a:schemeClr val="accent5"/>
                </a:solidFill>
                <a:latin typeface="Times New Roman" pitchFamily="18" charset="0"/>
                <a:cs typeface="Times New Roman" pitchFamily="18" charset="0"/>
              </a:rPr>
              <a:t>Спасибо за внимание!</a:t>
            </a:r>
            <a:endParaRPr lang="ru-RU" sz="4800" b="1" dirty="0">
              <a:solidFill>
                <a:schemeClr val="accent5"/>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513613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85720" y="1357298"/>
          <a:ext cx="8643998" cy="5214974"/>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571472" y="285728"/>
            <a:ext cx="8143932" cy="1077218"/>
          </a:xfrm>
          <a:prstGeom prst="rect">
            <a:avLst/>
          </a:prstGeom>
        </p:spPr>
        <p:txBody>
          <a:bodyPr wrap="square">
            <a:spAutoFit/>
          </a:bodyPr>
          <a:lstStyle/>
          <a:p>
            <a:pPr algn="ctr"/>
            <a:r>
              <a:rPr lang="ru-RU" sz="3200" dirty="0" smtClean="0">
                <a:solidFill>
                  <a:schemeClr val="accent5"/>
                </a:solidFill>
                <a:latin typeface="Times New Roman" pitchFamily="18" charset="0"/>
                <a:cs typeface="Times New Roman" pitchFamily="18" charset="0"/>
              </a:rPr>
              <a:t>Структура доходной части бюджета </a:t>
            </a:r>
          </a:p>
          <a:p>
            <a:pPr algn="ctr"/>
            <a:r>
              <a:rPr lang="ru-RU" sz="3200" dirty="0" smtClean="0">
                <a:solidFill>
                  <a:schemeClr val="accent5"/>
                </a:solidFill>
                <a:latin typeface="Times New Roman" pitchFamily="18" charset="0"/>
                <a:cs typeface="Times New Roman" pitchFamily="18" charset="0"/>
              </a:rPr>
              <a:t>за 2020 год (тыс.рублей)</a:t>
            </a:r>
            <a:endParaRPr lang="ru-RU" sz="3200"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chemeClr val="accent5"/>
                </a:solidFill>
              </a:rPr>
              <a:t>РАСХОДНАЯ ЧАСТЬ БЮДЖЕТА ЗА 2020 ГОД</a:t>
            </a:r>
            <a:endParaRPr lang="ru-RU" sz="3200" dirty="0">
              <a:solidFill>
                <a:schemeClr val="accent5"/>
              </a:solidFill>
            </a:endParaRPr>
          </a:p>
        </p:txBody>
      </p:sp>
      <p:sp>
        <p:nvSpPr>
          <p:cNvPr id="3" name="Содержимое 2"/>
          <p:cNvSpPr>
            <a:spLocks noGrp="1"/>
          </p:cNvSpPr>
          <p:nvPr>
            <p:ph idx="1"/>
          </p:nvPr>
        </p:nvSpPr>
        <p:spPr>
          <a:xfrm>
            <a:off x="457200" y="1500174"/>
            <a:ext cx="8115328" cy="4929222"/>
          </a:xfrm>
        </p:spPr>
        <p:txBody>
          <a:bodyPr>
            <a:normAutofit/>
          </a:bodyPr>
          <a:lstStyle/>
          <a:p>
            <a:pPr>
              <a:spcBef>
                <a:spcPts val="0"/>
              </a:spcBef>
              <a:buNone/>
            </a:pPr>
            <a:r>
              <a:rPr lang="ru-RU" sz="2000" b="1" dirty="0" smtClean="0">
                <a:solidFill>
                  <a:schemeClr val="accent5"/>
                </a:solidFill>
                <a:latin typeface="Times New Roman" pitchFamily="18" charset="0"/>
                <a:cs typeface="Times New Roman" pitchFamily="18" charset="0"/>
              </a:rPr>
              <a:t>Расходная часть бюджета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a:t>
            </a:r>
          </a:p>
          <a:p>
            <a:pPr>
              <a:spcBef>
                <a:spcPts val="0"/>
              </a:spcBef>
              <a:buNone/>
            </a:pPr>
            <a:r>
              <a:rPr lang="ru-RU" sz="2000" b="1" dirty="0" smtClean="0">
                <a:solidFill>
                  <a:schemeClr val="accent5"/>
                </a:solidFill>
                <a:latin typeface="Times New Roman" pitchFamily="18" charset="0"/>
                <a:cs typeface="Times New Roman" pitchFamily="18" charset="0"/>
              </a:rPr>
              <a:t>выполнена на  93 %  при плане 44 666,1 тыс. рублей, расходы </a:t>
            </a:r>
          </a:p>
          <a:p>
            <a:pPr>
              <a:spcBef>
                <a:spcPts val="0"/>
              </a:spcBef>
              <a:buNone/>
            </a:pPr>
            <a:r>
              <a:rPr lang="ru-RU" sz="2000" b="1" dirty="0" smtClean="0">
                <a:solidFill>
                  <a:schemeClr val="accent5"/>
                </a:solidFill>
                <a:latin typeface="Times New Roman" pitchFamily="18" charset="0"/>
                <a:cs typeface="Times New Roman" pitchFamily="18" charset="0"/>
              </a:rPr>
              <a:t>Составили 41 432,6 тыс.рублей  </a:t>
            </a:r>
          </a:p>
          <a:p>
            <a:pPr>
              <a:spcBef>
                <a:spcPts val="0"/>
              </a:spcBef>
              <a:buNone/>
            </a:pPr>
            <a:r>
              <a:rPr lang="ru-RU" sz="2000" b="1" dirty="0" smtClean="0">
                <a:solidFill>
                  <a:schemeClr val="accent5"/>
                </a:solidFill>
                <a:latin typeface="Times New Roman" pitchFamily="18" charset="0"/>
                <a:cs typeface="Times New Roman" pitchFamily="18" charset="0"/>
              </a:rPr>
              <a:t>Наибольшую долю в бюджете МО </a:t>
            </a:r>
            <a:r>
              <a:rPr lang="ru-RU" sz="2000" b="1" dirty="0" err="1" smtClean="0">
                <a:solidFill>
                  <a:schemeClr val="accent5"/>
                </a:solidFill>
                <a:latin typeface="Times New Roman" pitchFamily="18" charset="0"/>
                <a:cs typeface="Times New Roman" pitchFamily="18" charset="0"/>
              </a:rPr>
              <a:t>Колчановское</a:t>
            </a:r>
            <a:r>
              <a:rPr lang="ru-RU" sz="2000" b="1" dirty="0" smtClean="0">
                <a:solidFill>
                  <a:schemeClr val="accent5"/>
                </a:solidFill>
                <a:latin typeface="Times New Roman" pitchFamily="18" charset="0"/>
                <a:cs typeface="Times New Roman" pitchFamily="18" charset="0"/>
              </a:rPr>
              <a:t> сельское поселение </a:t>
            </a:r>
          </a:p>
          <a:p>
            <a:pPr>
              <a:spcBef>
                <a:spcPts val="0"/>
              </a:spcBef>
              <a:buNone/>
            </a:pPr>
            <a:r>
              <a:rPr lang="ru-RU" sz="2000" b="1" dirty="0" smtClean="0">
                <a:solidFill>
                  <a:schemeClr val="accent5"/>
                </a:solidFill>
                <a:latin typeface="Times New Roman" pitchFamily="18" charset="0"/>
                <a:cs typeface="Times New Roman" pitchFamily="18" charset="0"/>
              </a:rPr>
              <a:t>от общих расходов занимают расходы по разделу</a:t>
            </a:r>
          </a:p>
          <a:p>
            <a:pPr>
              <a:spcBef>
                <a:spcPts val="0"/>
              </a:spcBef>
              <a:buNone/>
            </a:pPr>
            <a:r>
              <a:rPr lang="ru-RU" sz="2000" b="1" dirty="0" smtClean="0">
                <a:solidFill>
                  <a:schemeClr val="accent5"/>
                </a:solidFill>
                <a:latin typeface="Times New Roman" pitchFamily="18" charset="0"/>
                <a:cs typeface="Times New Roman" pitchFamily="18" charset="0"/>
              </a:rPr>
              <a:t>Жилищно-коммунальное хозяйство» - 31%, </a:t>
            </a:r>
          </a:p>
          <a:p>
            <a:pPr>
              <a:spcBef>
                <a:spcPts val="0"/>
              </a:spcBef>
              <a:buNone/>
            </a:pPr>
            <a:r>
              <a:rPr lang="ru-RU" sz="2000" b="1" dirty="0" smtClean="0">
                <a:solidFill>
                  <a:schemeClr val="accent5"/>
                </a:solidFill>
                <a:latin typeface="Times New Roman" pitchFamily="18" charset="0"/>
                <a:cs typeface="Times New Roman" pitchFamily="18" charset="0"/>
              </a:rPr>
              <a:t>далее национальная экономика – 23,3%, </a:t>
            </a:r>
          </a:p>
          <a:p>
            <a:pPr>
              <a:spcBef>
                <a:spcPts val="0"/>
              </a:spcBef>
              <a:buNone/>
            </a:pPr>
            <a:r>
              <a:rPr lang="ru-RU" sz="2000" b="1" dirty="0" smtClean="0">
                <a:solidFill>
                  <a:schemeClr val="accent5"/>
                </a:solidFill>
                <a:latin typeface="Times New Roman" pitchFamily="18" charset="0"/>
                <a:cs typeface="Times New Roman" pitchFamily="18" charset="0"/>
              </a:rPr>
              <a:t>общегосударственные расходы – 22,4%, </a:t>
            </a:r>
          </a:p>
          <a:p>
            <a:pPr>
              <a:spcBef>
                <a:spcPts val="0"/>
              </a:spcBef>
              <a:buNone/>
            </a:pPr>
            <a:r>
              <a:rPr lang="ru-RU" sz="2000" b="1" dirty="0" smtClean="0">
                <a:solidFill>
                  <a:schemeClr val="accent5"/>
                </a:solidFill>
                <a:latin typeface="Times New Roman" pitchFamily="18" charset="0"/>
                <a:cs typeface="Times New Roman" pitchFamily="18" charset="0"/>
              </a:rPr>
              <a:t>культура, кинематография – 14,5%, </a:t>
            </a:r>
          </a:p>
          <a:p>
            <a:pPr>
              <a:spcBef>
                <a:spcPts val="0"/>
              </a:spcBef>
              <a:buNone/>
            </a:pPr>
            <a:r>
              <a:rPr lang="ru-RU" sz="2000" b="1" dirty="0" smtClean="0">
                <a:solidFill>
                  <a:schemeClr val="accent5"/>
                </a:solidFill>
                <a:latin typeface="Times New Roman" pitchFamily="18" charset="0"/>
                <a:cs typeface="Times New Roman" pitchFamily="18" charset="0"/>
              </a:rPr>
              <a:t>социальная политика – 3,7%,     </a:t>
            </a:r>
          </a:p>
          <a:p>
            <a:pPr>
              <a:spcBef>
                <a:spcPts val="0"/>
              </a:spcBef>
              <a:buNone/>
            </a:pPr>
            <a:r>
              <a:rPr lang="ru-RU" sz="2000" b="1" dirty="0" smtClean="0">
                <a:solidFill>
                  <a:schemeClr val="accent5"/>
                </a:solidFill>
                <a:latin typeface="Times New Roman" pitchFamily="18" charset="0"/>
                <a:cs typeface="Times New Roman" pitchFamily="18" charset="0"/>
              </a:rPr>
              <a:t>национальная оборона – 0,6%, </a:t>
            </a:r>
          </a:p>
          <a:p>
            <a:pPr>
              <a:spcBef>
                <a:spcPts val="0"/>
              </a:spcBef>
              <a:buNone/>
            </a:pPr>
            <a:r>
              <a:rPr lang="ru-RU" sz="2000" b="1" dirty="0" smtClean="0">
                <a:solidFill>
                  <a:schemeClr val="accent5"/>
                </a:solidFill>
                <a:latin typeface="Times New Roman" pitchFamily="18" charset="0"/>
                <a:cs typeface="Times New Roman" pitchFamily="18" charset="0"/>
              </a:rPr>
              <a:t>Национальная безопасность и правоохранительная деятельность – 0,4% </a:t>
            </a:r>
          </a:p>
        </p:txBody>
      </p:sp>
      <p:graphicFrame>
        <p:nvGraphicFramePr>
          <p:cNvPr id="4" name="Диаграмма 3"/>
          <p:cNvGraphicFramePr/>
          <p:nvPr/>
        </p:nvGraphicFramePr>
        <p:xfrm>
          <a:off x="1571604" y="3357562"/>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5"/>
                </a:solidFill>
                <a:latin typeface="Times New Roman" pitchFamily="18" charset="0"/>
                <a:cs typeface="Times New Roman" pitchFamily="18" charset="0"/>
              </a:rPr>
              <a:t>Структура расходов за 2020 год</a:t>
            </a:r>
            <a:endParaRPr lang="ru-RU" b="1" dirty="0">
              <a:solidFill>
                <a:schemeClr val="accent5"/>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500034" y="1000108"/>
          <a:ext cx="8358246" cy="564360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chemeClr val="accent5"/>
                </a:solidFill>
                <a:latin typeface="Times New Roman" pitchFamily="18" charset="0"/>
                <a:cs typeface="Times New Roman" pitchFamily="18" charset="0"/>
              </a:rPr>
              <a:t>РАЗДЕЛЫ РАСХОДОВ БЮДЖЕТА</a:t>
            </a:r>
            <a:endParaRPr lang="ru-RU" b="1" dirty="0">
              <a:solidFill>
                <a:schemeClr val="accent5"/>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357158" y="1600200"/>
          <a:ext cx="8572560" cy="3779520"/>
        </p:xfrm>
        <a:graphic>
          <a:graphicData uri="http://schemas.openxmlformats.org/drawingml/2006/table">
            <a:tbl>
              <a:tblPr firstRow="1" bandRow="1">
                <a:tableStyleId>{93296810-A885-4BE3-A3E7-6D5BEEA58F35}</a:tableStyleId>
              </a:tblPr>
              <a:tblGrid>
                <a:gridCol w="6389981"/>
                <a:gridCol w="2182579"/>
              </a:tblGrid>
              <a:tr h="370840">
                <a:tc>
                  <a:txBody>
                    <a:bodyPr/>
                    <a:lstStyle/>
                    <a:p>
                      <a:pPr algn="ctr"/>
                      <a:r>
                        <a:rPr lang="ru-RU" dirty="0" smtClean="0">
                          <a:latin typeface="Times New Roman" pitchFamily="18" charset="0"/>
                          <a:cs typeface="Times New Roman" pitchFamily="18" charset="0"/>
                        </a:rPr>
                        <a:t>Наименование </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Фактические расходы, тыс.рублей</a:t>
                      </a:r>
                      <a:endParaRPr lang="ru-RU" dirty="0">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Общегосударственные расходы</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9261,4</a:t>
                      </a:r>
                      <a:endParaRPr lang="ru-RU" baseline="0" dirty="0">
                        <a:solidFill>
                          <a:schemeClr val="accent5"/>
                        </a:solidFill>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Национальная оборона</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300,1</a:t>
                      </a:r>
                      <a:endParaRPr lang="ru-RU" baseline="0" dirty="0">
                        <a:solidFill>
                          <a:schemeClr val="accent5"/>
                        </a:solidFill>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Национальная безопасность и правоохранительная деятельность</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130,0</a:t>
                      </a:r>
                      <a:endParaRPr lang="ru-RU" baseline="0" dirty="0">
                        <a:solidFill>
                          <a:schemeClr val="accent5"/>
                        </a:solidFill>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Национальная экономика</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9672,1</a:t>
                      </a:r>
                      <a:endParaRPr lang="ru-RU" baseline="0" dirty="0">
                        <a:solidFill>
                          <a:schemeClr val="accent5"/>
                        </a:solidFill>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Жилищно-коммунальное хозяйство (благоустройство)</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12557,5</a:t>
                      </a:r>
                      <a:endParaRPr lang="ru-RU" baseline="0" dirty="0">
                        <a:solidFill>
                          <a:schemeClr val="accent5"/>
                        </a:solidFill>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Культура, кинематография</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6016,2</a:t>
                      </a:r>
                      <a:endParaRPr lang="ru-RU" baseline="0" dirty="0">
                        <a:solidFill>
                          <a:schemeClr val="accent5"/>
                        </a:solidFill>
                        <a:latin typeface="Times New Roman" pitchFamily="18" charset="0"/>
                        <a:cs typeface="Times New Roman" pitchFamily="18" charset="0"/>
                      </a:endParaRPr>
                    </a:p>
                  </a:txBody>
                  <a:tcPr/>
                </a:tc>
              </a:tr>
              <a:tr h="370840">
                <a:tc>
                  <a:txBody>
                    <a:bodyPr/>
                    <a:lstStyle/>
                    <a:p>
                      <a:pPr algn="ctr"/>
                      <a:r>
                        <a:rPr lang="ru-RU" baseline="0" dirty="0" smtClean="0">
                          <a:solidFill>
                            <a:schemeClr val="accent5"/>
                          </a:solidFill>
                          <a:latin typeface="Times New Roman" pitchFamily="18" charset="0"/>
                          <a:cs typeface="Times New Roman" pitchFamily="18" charset="0"/>
                        </a:rPr>
                        <a:t>Социальная политика</a:t>
                      </a:r>
                      <a:endParaRPr lang="ru-RU" baseline="0" dirty="0">
                        <a:solidFill>
                          <a:schemeClr val="accent5"/>
                        </a:solidFill>
                        <a:latin typeface="Times New Roman" pitchFamily="18" charset="0"/>
                        <a:cs typeface="Times New Roman" pitchFamily="18" charset="0"/>
                      </a:endParaRPr>
                    </a:p>
                  </a:txBody>
                  <a:tcPr/>
                </a:tc>
                <a:tc>
                  <a:txBody>
                    <a:bodyPr/>
                    <a:lstStyle/>
                    <a:p>
                      <a:pPr algn="ctr"/>
                      <a:r>
                        <a:rPr lang="ru-RU" baseline="0" dirty="0" smtClean="0">
                          <a:solidFill>
                            <a:schemeClr val="accent5"/>
                          </a:solidFill>
                          <a:latin typeface="Times New Roman" pitchFamily="18" charset="0"/>
                          <a:cs typeface="Times New Roman" pitchFamily="18" charset="0"/>
                        </a:rPr>
                        <a:t>1552,6</a:t>
                      </a:r>
                      <a:endParaRPr lang="ru-RU" baseline="0" dirty="0">
                        <a:solidFill>
                          <a:schemeClr val="accent5"/>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8164</TotalTime>
  <Words>1119</Words>
  <Application>Microsoft Office PowerPoint</Application>
  <PresentationFormat>Экран (4:3)</PresentationFormat>
  <Paragraphs>118</Paragraphs>
  <Slides>50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Отчет главы администрации МО Колчановское сельское поселение «Об основных итогах работы, исполнения бюджета 2020 года, достигнутых экономических показателях территории и задачах по дальнейшему совершенствованию своей деятельности на 2021 год» на открытом заседании Совета депутатов муниципального образования с участием актива поселения  3 марта 2021года. </vt:lpstr>
      <vt:lpstr>Уважаемые жители и  гости поселения!</vt:lpstr>
      <vt:lpstr>В состав МО Колчановское сельское поселение входят 25 населенных пунктов. Площадь МО Колчановское сельское поселение - 50,56 тыс.га.   Численность населения в поселении на 01.01.2021 года составляет 2685 человек. За 2020 год родилось – 17 человек.  Смертность составила  - 49 человек.      </vt:lpstr>
      <vt:lpstr>     На территории поселения функционирует: - Колчановская сельская амбулатория - Федеральное государственное учреждение «Детский пульмонологический санаторий «Колчаново»  (санаторное лечение и оздоровление в 2020 году получили 1268 человек) - МОБУ «Алексинская средняя школа» ( 210 обучающихся, дошкольное образование получают 85 человек)  - Почтовое отделение - Отделение Сбербанка - Филиал ГБУ ЛО «МФЦ» «Волховский» УРМ «Колчаново»  - Предприятия: крупное сельхозпредприятие АО «Алексино», ООО «Новоладожское ПМК 18» (транспортные услуги), железнодорожная станция «Колчаново», дорожный участок ООО «РемСЭД» (обслуживание и эксплуатация дорог федерального и регионального значения), ООО «Колчановский ЖКС» (благоустройство территории), ООО «Коралл» (деревообработка, изготовление изделий из дерева), ООО «Карат»,   сетевые магазины «Пятерочка», «Магнит», «Волховское Райпо», (розничная торговля).   Через МО Колчановское сельское поселение проходит федеральная трасса Новая Ладога – Вологда. Имеется автобусное сообщение Колчаново - Сясьстрой и проходящие маршруты на Санкт- Петербург и Волхов. Расположены 4 ж/д узла, в т.ч. три остановки: Георгиевское, 143-145км, ст. Колчаново.      </vt:lpstr>
      <vt:lpstr>ДОХОДНАЯ ЧАСТЬ БЮДЖЕТА ЗА  2020 ГОД</vt:lpstr>
      <vt:lpstr>Слайд 6</vt:lpstr>
      <vt:lpstr>РАСХОДНАЯ ЧАСТЬ БЮДЖЕТА ЗА 2020 ГОД</vt:lpstr>
      <vt:lpstr>Структура расходов за 2020 год</vt:lpstr>
      <vt:lpstr>РАЗДЕЛЫ РАСХОДОВ БЮДЖЕТА</vt:lpstr>
      <vt:lpstr>      МУНИЦИПАЛЬНЫЕ ПРОГРАММЫ  И МЕРОПРИЯТИЯ 2020 ГОДА</vt:lpstr>
      <vt:lpstr>Слайд 11</vt:lpstr>
      <vt:lpstr>с. Колчаново ул. Клубная</vt:lpstr>
      <vt:lpstr>деревня Пенчино                                 деревня Яхново</vt:lpstr>
      <vt:lpstr>снегоуборочные работы на территории поселения  </vt:lpstr>
      <vt:lpstr>покос травы на территории поселения</vt:lpstr>
      <vt:lpstr>ликвидация несанкционированных свалок, организован сбор и вывоз мусора с контейнерных площадок с кладбища</vt:lpstr>
      <vt:lpstr>спиливание деревьев,  угрожающих безопасности жителей</vt:lpstr>
      <vt:lpstr>ремонт и обслуживание уличного  освещения на территории поселения</vt:lpstr>
      <vt:lpstr> В рамках муниципальной программы «Проведение ремонтных работ на объектах коммунальной инфраструктуры на территории муниципального образования Колчановское сельское поселение на 2019-2022 годы» приобретен автономный источник электроснабжения (дизельный генератор) для газовой котельной с. Колчаново, ул.Молодежная д.11 на сумму 1 392 631,59 руб.</vt:lpstr>
      <vt:lpstr> В рамках муниципальной программы «Развитие части территории муниципального образования Колчановское сельское поселение на 2019-2022годы» произведен ремонт участка дороги, расположенной по адресу: Ленинградская область, Волховский район, д. Андреевщина от д. №2 до д. №14А , произведен ремонт участка дороги от дома №14 до дома №27 в деревне Ежева, Волховского района Ленинградской области, а также проведена модернизация уличного освещения в д.Андреевщина на общую сумму – 1 955 343,00 руб</vt:lpstr>
      <vt:lpstr>   </vt:lpstr>
      <vt:lpstr>Слайд 22</vt:lpstr>
      <vt:lpstr>В рамках муниципальной программы «Энергосбережение и повышение энергетической эффективности  на территории муниципального образования Колчановское сельское поселение Волховского муниципального района Ленинградской области на 2019-2020 годы» произведена модернизация уличного освещения на территории поселения с приобретением и установкой светодиодных светильников в д. Посадница, д. Вымово, д. Кумин Бор, д. Кивуя,  д. Усадище, д. Тихомировщина, на сумму – 926 305,79 рублей  </vt:lpstr>
      <vt:lpstr>В рамках муниципальной программы «Борьба с борщевиком Сосновского на территории  муниципального образования Колчановское сельское поселение Волховского муниципального района Ленинградской области на 2016-2020 годы»  проведено окашивание борщевика Сосновского на территории поселения на сумму – 180 000,00 рублей.  </vt:lpstr>
      <vt:lpstr>В соответствии с федеральным законом "Об отходах производства и потребления" от 24.06.1998 N 89-ФЗ закуплено и установлено 73 контейнера на 38 контейнерных  площадках на  сумму 899 987,00 рублей</vt:lpstr>
      <vt:lpstr>  </vt:lpstr>
      <vt:lpstr>В рамках подготовки к отопительному сезону 2020-2021 года проведен ремонт участка центральной теплотрассы по адресу: Ленинградская область Волховский район с. Колчаново  мкр. Алексино от УТ 6 до УТ 17 на сумму  3 022 757,45 рублей (средства бюджета Волховского муниципального района)</vt:lpstr>
      <vt:lpstr>Слайд 28</vt:lpstr>
      <vt:lpstr>В целях реализации мер профилактики и контроля за распространением новой коронавирусной инфекции регулярно проводилась дезинфекция дворовых территорий, общественных пространств и улиц на общую сумму 52 763,00 рублей </vt:lpstr>
      <vt:lpstr>   Также на территории поселения была проведена акарицидная обработка  прилегающей территории четырех кладбищ на сумму 22 040,00 рублей.</vt:lpstr>
      <vt:lpstr>   В рамках программы «Обеспечение   безопасности жизнедеятельности населения, проживающего на территории муниципального образования  Колчановское сельское поселение на 2020 – 2022г.г.»</vt:lpstr>
      <vt:lpstr>Слайд 32</vt:lpstr>
      <vt:lpstr>Слайд 33</vt:lpstr>
      <vt:lpstr>КУЛЬТУРА И ДОСУГ Администрация является учредителем Муниципального бюджетного учреждения культуры и спорта  «КСК-Алексино», которое осуществляет свою деятельность за счет субсидии, предоставленной из бюджета поселения на решение вопросов местного значения в сфере культурно-досуговой деятельности, развития физической культуры.  </vt:lpstr>
      <vt:lpstr>Праздник «Масленица»</vt:lpstr>
      <vt:lpstr>Слайд 36</vt:lpstr>
      <vt:lpstr>Концерт 8 марта</vt:lpstr>
      <vt:lpstr>Праздник «Российские белые ночи »</vt:lpstr>
      <vt:lpstr>Праздник села «Русская околица»</vt:lpstr>
      <vt:lpstr>Концерт 24 июня "Эта победа твоя и моя» </vt:lpstr>
      <vt:lpstr>Концерт «День рождения Ленинградской области 2020» </vt:lpstr>
      <vt:lpstr>Квест "Пиратские приключения" </vt:lpstr>
      <vt:lpstr>На территории Колчановского сельского поселения ведут работу Совет Ветеранов и Совет Молодежи</vt:lpstr>
      <vt:lpstr>Слайд 44</vt:lpstr>
      <vt:lpstr>В рамках реализации государственной программы  «Комфортная городская среда»: обустройство общественного парка микрорайона Алексино села Колчаново</vt:lpstr>
      <vt:lpstr>Слайд 46</vt:lpstr>
      <vt:lpstr>               В рамках реализации государственной программы «Комплексное развитие сельских территорий»              Основные планы и задачи на 2021 год в рамках реализации государственной программы «Комплексное развитие сельских территорий»</vt:lpstr>
      <vt:lpstr> - в рамках муниципальной программы «Проведение ремонтных работ на объектах коммунальной инфраструктуры на территории муниципального образования Колчановское сельское поселение на 2021-2023годы» будет проведен ремонт участка центральной теплотрассы по адресу Ленинградская область Волховский район с. Колчаново от дома №9а (УТ-2)  ул. Молодежная до  УТ-3  ул.Чернецкое общей протяженностью 1454 м (в однотрубном исполнении) - в рамках муниципальной программы «Энергосбережение и повышение энергетической эффективности на территории муниципального образования Колчановское сельское поселение Волховского муниципального района Ленинградской области на 2021-2023годы» будет проведена модернизация системы уличного освещения в с.Колчаново ул.Нагорная, ул.Советская, ул.Центральная, ул.Студенческая, ул.Набережная, ул.Лесная, д.Яхново, д.Яхновщина, д.Коскеницы, д.Великое село, д.Хамонтово, д.Пенчино, д.Морозово, д.Страшево. - в рамках муниципальной программы «Благоустройство территории муниципального образования Колчановское сельское поселение Волховского муниципального района Ленинградской области на 2021-2023 годы» будет произведен ремонт участка дороги общего пользования расположенного по адресу: Ленинградская обл., Волховский район, с.Колчаново, ул.Центральной от ориентир, контейнерная площадка, ориентир дом №2 до ориентир, дома№18. (300*5,5 м/ 1650 м2)</vt:lpstr>
      <vt:lpstr>- в рамках муниципальной программы «Развитие части территории административного центра муниципального образования Колчановское сельское поселение Волховского муниципального района Ленинградской области – село Колчаново на 2020 - 2022 годы» планируется обустройство отмостки вокруг здания общественной бани, выполнение работ по огнезащите стропильной системы в здании общественной бани с.Колчаново Волховского района Ленинградской области, а также обустройство тротуара по адресу: Ленинградская область, Волховский район, с. Колчаново, мкр. «Алексино», д. 12 (МОБУ Алексинская СОШ). - в рамках муниципальной программы «Развитие части территории муниципального образования Колчановское сельское поселение на 2020-2022 годы» будет произведен ремонт участка дороги расположенного по адресу: Ленинградская область, Волховский р-н, д. Реброво, ул. Луговая, ориентир от д. №12, до д. №2, также будет произведен ремонт участков дороги общего пользования, расположенные по адресам: Ленинградская обл., Волховский р-н, д.Посадница, от ориентир участок № 50А до дома .№50 и от дома №51 до дома №55 - силами ГУП «Леноблводоканал» в 2021 году планируется полная замена системы водоснабжения в поселке, а также проектирование модернизации и реконструкции водоочистных сооружений в рамках федеральной программы «Чистая вода»  </vt:lpstr>
      <vt:lpstr>Спасибо за внимание!</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712</cp:revision>
  <dcterms:created xsi:type="dcterms:W3CDTF">2019-01-28T14:20:43Z</dcterms:created>
  <dcterms:modified xsi:type="dcterms:W3CDTF">2021-03-05T13:49:39Z</dcterms:modified>
</cp:coreProperties>
</file>