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8" r:id="rId2"/>
    <p:sldId id="1739" r:id="rId3"/>
  </p:sldIdLst>
  <p:sldSz cx="6858000" cy="9906000" type="A4"/>
  <p:notesSz cx="6797675" cy="9928225"/>
  <p:embeddedFontLst>
    <p:embeddedFont>
      <p:font typeface="Open Sans Light" charset="0"/>
      <p:regular r:id="rId6"/>
      <p:bold r:id="rId7"/>
      <p:italic r:id="rId8"/>
      <p:boldItalic r:id="rId9"/>
    </p:embeddedFont>
    <p:embeddedFont>
      <p:font typeface="Roboto Condensed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FAF1-6D24-4DD8-91CE-3EF45CDB86F1}" v="82" dt="2021-06-16T05:10:38.545"/>
    <p1510:client id="{4FF85064-7C3C-4E74-80CF-B037A6DEB2CF}" v="34" dt="2021-06-16T07:27:08.551"/>
    <p1510:client id="{ED9FD25C-536A-4873-9D2D-694C96340E32}" v="29" dt="2021-06-16T09:23:4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92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37569" y="74607"/>
            <a:ext cx="6373667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2000" b="1" dirty="0"/>
              <a:t>ПОЛУЧЕНИЕ</a:t>
            </a:r>
            <a:endParaRPr lang="ru-RU" sz="2000" dirty="0"/>
          </a:p>
          <a:p>
            <a:pPr algn="ctr"/>
            <a:r>
              <a:rPr lang="ru-RU" sz="2000" b="1" dirty="0"/>
              <a:t>КВАЛИФИЦИРОВАННОГО СЕРТИФИКАТА КЛЮЧА ПРОВЕРКИ ЭЛЕКТРОННОЙ ПОДПИСИ (КВАЛИФИЦИРОВАННЫЙ СЕРТИФИКАТ)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35" y="1343256"/>
            <a:ext cx="646367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КТО МОЖЕТ ОБРАТИТЬСЯ ЗА ПОЛУЧЕНИЕМ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СЕРТИФИКАТА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УДОСТОВЕРЯЮЩИЙ ЦЕНТР ФНС </a:t>
            </a: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РОССИИ?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852936" y="1712588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A5AF6FE-08C1-4085-BEAE-52C9C1083F10}"/>
              </a:ext>
            </a:extLst>
          </p:cNvPr>
          <p:cNvSpPr/>
          <p:nvPr/>
        </p:nvSpPr>
        <p:spPr>
          <a:xfrm>
            <a:off x="404664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ЮРИДИЧЕСКОЕ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ЛИЦО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(ЛИЦО, ИМЕЮЩЕЕ ПРАВО ДЕЙСТВОВАТЬ ОТ ИМЕНИ ЮРИДИЧЕСКОГО ЛИЦА БЕЗ ДОВЕРЕННОСТИ)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61AF8DA-26F5-4B81-85B8-DA77C5DE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91382" y="1896474"/>
            <a:ext cx="262768" cy="2627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7223599-AAE3-4462-9A3D-F71A2A5B120A}"/>
              </a:ext>
            </a:extLst>
          </p:cNvPr>
          <p:cNvSpPr/>
          <p:nvPr/>
        </p:nvSpPr>
        <p:spPr>
          <a:xfrm>
            <a:off x="2510898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ИНДИВИДУАЛЬНЫЙ ПРЕДПРИНИМАТЕЛЬ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02BF3AB-3945-4AB0-9809-395C3FEB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7616" y="1896474"/>
            <a:ext cx="262768" cy="2627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4981C2F-1011-46F6-B260-CFE59A894177}"/>
              </a:ext>
            </a:extLst>
          </p:cNvPr>
          <p:cNvSpPr/>
          <p:nvPr/>
        </p:nvSpPr>
        <p:spPr>
          <a:xfrm>
            <a:off x="4617132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НОТАРИУС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D8F0A2B5-D0E0-4C86-8DFB-7784AF6F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3850" y="1896474"/>
            <a:ext cx="262768" cy="2627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C5517E-8D40-4317-BFE4-4390D25B3981}"/>
              </a:ext>
            </a:extLst>
          </p:cNvPr>
          <p:cNvSpPr txBox="1"/>
          <p:nvPr/>
        </p:nvSpPr>
        <p:spPr>
          <a:xfrm>
            <a:off x="1195979" y="3539298"/>
            <a:ext cx="446604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КУДА МОЖНО ОБРАТИТЬСЯ </a:t>
            </a:r>
          </a:p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 ПОЛУЧЕНИЕМ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0531B75-6BBB-426A-9619-67D96FC0431E}"/>
              </a:ext>
            </a:extLst>
          </p:cNvPr>
          <p:cNvCxnSpPr>
            <a:cxnSpLocks/>
          </p:cNvCxnSpPr>
          <p:nvPr/>
        </p:nvCxnSpPr>
        <p:spPr>
          <a:xfrm>
            <a:off x="2852936" y="343128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404664" y="3980892"/>
            <a:ext cx="6048672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Услуга по выдаче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квалифицированного сертификата будет </a:t>
            </a: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предоставляться в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территориальных налоговых органах Ленинградской области</a:t>
            </a:r>
            <a:r>
              <a:rPr lang="ru-RU" sz="105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5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404664" y="4332988"/>
            <a:ext cx="6048672" cy="5084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10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г.Выборг ул. Гагарина д. 27А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г.Приозерск ул. Ленинградская д. 22А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7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г.Гатчина ул. 7-й Армии д. 12А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г.Луга пр-кт. Кирова д. 15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г.Тосно пр-кт. Ленина д. 60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2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г.Кировск ул. Энергетиков д. 5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г.Всеволожск ш. Колтшуское д. 138А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3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г.Кингисепп ш. Крикковское д. 4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г.Сосновый Бор ул. Ленинградская д. 46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г.Ломоносов ул. Швейцарская д. 3А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Межрайонная инспекция Федеральной налоговой службы № 9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г.Кириши ул. Советская  д. 18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г.Волхов ул. Ю. Гагарина д. 1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г.Подпорожье ул. Строителей д. 9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г.Тихвин 5 микрорайон д. 36</a:t>
            </a:r>
            <a:endParaRPr lang="ru-RU" sz="1100" dirty="0">
              <a:solidFill>
                <a:schemeClr val="tx1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646" y="4458869"/>
            <a:ext cx="1656000" cy="527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7A278B-A4C7-4E33-A33B-216348695EDF}"/>
              </a:ext>
            </a:extLst>
          </p:cNvPr>
          <p:cNvSpPr txBox="1"/>
          <p:nvPr/>
        </p:nvSpPr>
        <p:spPr>
          <a:xfrm>
            <a:off x="4959356" y="430498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6EFD3A-917A-4BF2-8D05-56547861500E}"/>
              </a:ext>
            </a:extLst>
          </p:cNvPr>
          <p:cNvSpPr txBox="1"/>
          <p:nvPr/>
        </p:nvSpPr>
        <p:spPr>
          <a:xfrm>
            <a:off x="3717032" y="444414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3AE74D-4F4F-4DA0-9C67-69CD2CE1B66A}"/>
              </a:ext>
            </a:extLst>
          </p:cNvPr>
          <p:cNvSpPr txBox="1"/>
          <p:nvPr/>
        </p:nvSpPr>
        <p:spPr>
          <a:xfrm>
            <a:off x="404664" y="416496"/>
            <a:ext cx="597666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КВАЛИФИЦИРОВАННОГО СЕРТИФИКАТА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УДОСТОВЕРЯЮЩЕМ ЦЕНТРЕ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xmlns="" id="{14BA017C-0A9A-4667-91C4-BFFFA463FC83}"/>
              </a:ext>
            </a:extLst>
          </p:cNvPr>
          <p:cNvCxnSpPr>
            <a:cxnSpLocks/>
          </p:cNvCxnSpPr>
          <p:nvPr/>
        </p:nvCxnSpPr>
        <p:spPr>
          <a:xfrm>
            <a:off x="2852936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C534C4-4DF5-430D-A9BB-D829CB1D55A6}"/>
              </a:ext>
            </a:extLst>
          </p:cNvPr>
          <p:cNvSpPr txBox="1"/>
          <p:nvPr/>
        </p:nvSpPr>
        <p:spPr>
          <a:xfrm>
            <a:off x="404664" y="923702"/>
            <a:ext cx="6206572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4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Документ, удостоверяющий личность</a:t>
            </a:r>
          </a:p>
          <a:p>
            <a:pPr marL="171450" indent="-171450" defTabSz="1760969">
              <a:buBlip>
                <a:blip r:embed="rId4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СНИЛС</a:t>
            </a:r>
          </a:p>
          <a:p>
            <a:pPr marL="171450" indent="-171450" defTabSz="1760969">
              <a:buBlip>
                <a:blip r:embed="rId4"/>
              </a:buBlip>
              <a:defRPr/>
            </a:pPr>
            <a:r>
              <a:rPr lang="en-US" sz="1000" b="1" dirty="0" smtClean="0">
                <a:latin typeface="Roboto Condensed" panose="020B0604020202020204" charset="0"/>
                <a:ea typeface="Roboto Condensed" panose="020B0604020202020204" charset="0"/>
              </a:rPr>
              <a:t>USB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-НОСИТЕЛЬ КЛЮЧЕВОЙ ИНФОРМАЦИИ (</a:t>
            </a:r>
            <a:r>
              <a:rPr lang="ru-RU" sz="1000" b="1" dirty="0" err="1">
                <a:latin typeface="Roboto Condensed" panose="020B0604020202020204" charset="0"/>
                <a:ea typeface="Roboto Condensed" panose="020B0604020202020204" charset="0"/>
              </a:rPr>
              <a:t>токен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) для записи квалифицированного сертификата 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ключа электронной подписи, сертифицированный ФСТЭК России или ФСБ России</a:t>
            </a:r>
            <a:r>
              <a:rPr lang="ru-RU" sz="1000" i="1" dirty="0" smtClean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B85BEA5F-7892-4D9D-91D6-28966CA19718}"/>
              </a:ext>
            </a:extLst>
          </p:cNvPr>
          <p:cNvGrpSpPr/>
          <p:nvPr/>
        </p:nvGrpSpPr>
        <p:grpSpPr>
          <a:xfrm>
            <a:off x="404664" y="2565264"/>
            <a:ext cx="6048672" cy="1554480"/>
            <a:chOff x="404664" y="7509284"/>
            <a:chExt cx="6048672" cy="15544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E1E83E2-96D5-446A-9864-D32C02ED1AC2}"/>
                </a:ext>
              </a:extLst>
            </p:cNvPr>
            <p:cNvSpPr txBox="1"/>
            <p:nvPr/>
          </p:nvSpPr>
          <p:spPr>
            <a:xfrm>
              <a:off x="404664" y="7538216"/>
              <a:ext cx="6048672" cy="1496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108000" rIns="180000" bIns="108000" rtlCol="0" anchor="ctr" anchorCtr="0">
              <a:noAutofit/>
            </a:bodyPr>
            <a:lstStyle/>
            <a:p>
              <a:pPr algn="ctr" defTabSz="1760969">
                <a:spcAft>
                  <a:spcPts val="600"/>
                </a:spcAft>
                <a:defRPr/>
              </a:pPr>
              <a:endPara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cxnSp>
          <p:nvCxnSpPr>
            <p:cNvPr id="10" name="Straight Connector 39">
              <a:extLst>
                <a:ext uri="{FF2B5EF4-FFF2-40B4-BE49-F238E27FC236}">
                  <a16:creationId xmlns:a16="http://schemas.microsoft.com/office/drawing/2014/main" xmlns="" id="{61DF79AE-47A5-4506-B5BD-784E377FF3C8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750928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0">
              <a:extLst>
                <a:ext uri="{FF2B5EF4-FFF2-40B4-BE49-F238E27FC236}">
                  <a16:creationId xmlns:a16="http://schemas.microsoft.com/office/drawing/2014/main" xmlns="" id="{AE4A2489-DBA3-4DAF-82C7-1250561D47A6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906376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245BC1-0BD9-4065-9261-0CA5042C0435}"/>
              </a:ext>
            </a:extLst>
          </p:cNvPr>
          <p:cNvSpPr txBox="1"/>
          <p:nvPr/>
        </p:nvSpPr>
        <p:spPr>
          <a:xfrm>
            <a:off x="1556792" y="2726953"/>
            <a:ext cx="4824536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760969">
              <a:lnSpc>
                <a:spcPct val="200000"/>
              </a:lnSpc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ГДЕ ИСПОЛЬЗУЕМ КВАЛИФИЦИРОВАННЫЙ СЕРТИФИКАТ?</a:t>
            </a:r>
          </a:p>
          <a:p>
            <a:pPr defTabSz="1760969">
              <a:defRPr/>
            </a:pPr>
            <a:r>
              <a:rPr lang="ru-RU" sz="10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юридическизначимого электронного документооборота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всех электронных площадках и </a:t>
            </a:r>
            <a:r>
              <a:rPr lang="ru-RU" sz="1000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сервисах </a:t>
            </a:r>
            <a:endParaRPr lang="ru-RU" sz="1000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При предоставлении налоговых деклараций (расчетов):</a:t>
            </a:r>
          </a:p>
          <a:p>
            <a:pPr marL="781035" lvl="1" indent="-171450" defTabSz="1760969">
              <a:buBlip>
                <a:blip r:embed="rId4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операторов электронного документооборота </a:t>
            </a:r>
          </a:p>
          <a:p>
            <a:pPr marL="781035" lvl="1" indent="-171450" defTabSz="1760969">
              <a:buBlip>
                <a:blip r:embed="rId4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сервис «Представление налоговой и бухгалтерской отчетности в электронной форме» на сайте www.nalog.gov.ru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xmlns="" id="{144854D4-F492-46F9-8B7E-7E81E155695A}"/>
              </a:ext>
            </a:extLst>
          </p:cNvPr>
          <p:cNvSpPr/>
          <p:nvPr/>
        </p:nvSpPr>
        <p:spPr>
          <a:xfrm>
            <a:off x="711654" y="2983512"/>
            <a:ext cx="717984" cy="71798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163192</TotalTime>
  <Words>300</Words>
  <Application>Microsoft Office PowerPoint</Application>
  <PresentationFormat>Лист A4 (210x297 мм)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Open Sans Light</vt:lpstr>
      <vt:lpstr>Times New Roman</vt:lpstr>
      <vt:lpstr>Roboto Condensed</vt:lpstr>
      <vt:lpstr>Calibri</vt:lpstr>
      <vt:lpstr>1_Office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1885</cp:revision>
  <cp:lastPrinted>2021-06-08T16:24:28Z</cp:lastPrinted>
  <dcterms:created xsi:type="dcterms:W3CDTF">2014-10-08T23:03:32Z</dcterms:created>
  <dcterms:modified xsi:type="dcterms:W3CDTF">2022-05-05T12:50:57Z</dcterms:modified>
</cp:coreProperties>
</file>